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80" r:id="rId4"/>
    <p:sldId id="404" r:id="rId5"/>
    <p:sldId id="408" r:id="rId6"/>
    <p:sldId id="419" r:id="rId7"/>
    <p:sldId id="420" r:id="rId8"/>
    <p:sldId id="409" r:id="rId9"/>
    <p:sldId id="411" r:id="rId10"/>
    <p:sldId id="412" r:id="rId11"/>
    <p:sldId id="413" r:id="rId12"/>
    <p:sldId id="415" r:id="rId13"/>
    <p:sldId id="416" r:id="rId14"/>
    <p:sldId id="417" r:id="rId15"/>
    <p:sldId id="418" r:id="rId16"/>
    <p:sldId id="421" r:id="rId17"/>
    <p:sldId id="405" r:id="rId18"/>
    <p:sldId id="422" r:id="rId19"/>
    <p:sldId id="423" r:id="rId20"/>
    <p:sldId id="424" r:id="rId21"/>
    <p:sldId id="425" r:id="rId22"/>
    <p:sldId id="426" r:id="rId23"/>
    <p:sldId id="428" r:id="rId24"/>
    <p:sldId id="427" r:id="rId25"/>
    <p:sldId id="429" r:id="rId26"/>
    <p:sldId id="430" r:id="rId27"/>
    <p:sldId id="431" r:id="rId28"/>
    <p:sldId id="432" r:id="rId29"/>
    <p:sldId id="433" r:id="rId30"/>
    <p:sldId id="434" r:id="rId31"/>
    <p:sldId id="435" r:id="rId32"/>
    <p:sldId id="436" r:id="rId33"/>
    <p:sldId id="437" r:id="rId34"/>
    <p:sldId id="438" r:id="rId35"/>
    <p:sldId id="440" r:id="rId36"/>
    <p:sldId id="439" r:id="rId37"/>
    <p:sldId id="441" r:id="rId38"/>
    <p:sldId id="442" r:id="rId39"/>
    <p:sldId id="444" r:id="rId40"/>
    <p:sldId id="443" r:id="rId41"/>
    <p:sldId id="445" r:id="rId42"/>
    <p:sldId id="446" r:id="rId43"/>
    <p:sldId id="447" r:id="rId44"/>
    <p:sldId id="448" r:id="rId45"/>
    <p:sldId id="456" r:id="rId46"/>
    <p:sldId id="449" r:id="rId47"/>
    <p:sldId id="457" r:id="rId48"/>
    <p:sldId id="450" r:id="rId49"/>
    <p:sldId id="458" r:id="rId50"/>
    <p:sldId id="452" r:id="rId51"/>
    <p:sldId id="453" r:id="rId52"/>
    <p:sldId id="454" r:id="rId53"/>
    <p:sldId id="455" r:id="rId54"/>
    <p:sldId id="4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53"/>
  </p:normalViewPr>
  <p:slideViewPr>
    <p:cSldViewPr snapToGrid="0" snapToObjects="1">
      <p:cViewPr varScale="1">
        <p:scale>
          <a:sx n="90" d="100"/>
          <a:sy n="90" d="100"/>
        </p:scale>
        <p:origin x="232"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E6A3-B5EB-6442-BDFE-D92F319EEB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0BD06B8-541C-3E43-9368-6C379FC4D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48F368F-C816-AE4A-907A-862093B7698A}"/>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80630223-7BC2-DB47-B08B-35979332F2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3112FE-92C6-BE41-9BBE-57E512BA40F1}"/>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264645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DD1D-B07C-F143-9924-FABBBC40615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808E40D-1610-A84F-A125-0E6F6EBB95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CCBA238-BD1A-884B-8EF0-7C8E31871535}"/>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F9922F97-96C4-A94B-8018-1E09EE5D15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143910-B403-A645-B3F4-64FDAF04C968}"/>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01158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C6A6AB-5337-1C49-8A84-CF6C03DED66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E8460AC-5685-FF46-96A5-02CF398F589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4F52DFB-7C01-9E42-9D42-F4731A919B26}"/>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CEB2D89F-395D-3F4C-812A-E9C1211AD1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A07F97-E280-3F41-8920-F0835E7536A7}"/>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339680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60F1-9D38-6249-865A-B0CE7501126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8F8C408-7111-7C49-A174-004DCF1B48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9E37E84-9A0A-9D41-BF52-404809A37AC2}"/>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D9355140-5C2A-5D42-88D9-C19354C98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C2295A-49F3-3B4F-BD4F-663A0252E904}"/>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82061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5EAD-C9AF-2549-9AFC-A02D4FB2073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6BC4721-C267-F048-B3AD-CFC79A5A9F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51629F-63E8-BA40-961F-4E6D09EF07F7}"/>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779BCA8D-35FD-F34A-BCC7-E1D5AAAAD4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922EC5-26BC-8D41-BB2B-A05B368A13EF}"/>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736435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5D557-D7C4-CC4A-82C5-BF794A44E02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F2FB73B-8F10-3543-9A98-DD4FAE37354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680D32-8DB4-FA47-91B3-EED81658066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D360A1A-AE21-7B47-8283-8F5F97F51778}"/>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6" name="Footer Placeholder 5">
            <a:extLst>
              <a:ext uri="{FF2B5EF4-FFF2-40B4-BE49-F238E27FC236}">
                <a16:creationId xmlns:a16="http://schemas.microsoft.com/office/drawing/2014/main" id="{0304EC03-8C8A-364B-9D80-E71623DDD5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531BB6-2863-B146-91CF-0AC35A73B3F7}"/>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214509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2236-8045-234F-A6FF-2B1FFECAFD8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BCFEB1D-BBAA-B240-BE20-699042DFF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B06A3B-62FE-9C44-842A-E123F65DFD6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ADDFEAE-56B5-2B4A-ADE8-AB47C408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7221CBF-9E80-AF44-8DB7-17280F70E6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3B7F241-F149-E248-BE31-34BBF1ACC3ED}"/>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8" name="Footer Placeholder 7">
            <a:extLst>
              <a:ext uri="{FF2B5EF4-FFF2-40B4-BE49-F238E27FC236}">
                <a16:creationId xmlns:a16="http://schemas.microsoft.com/office/drawing/2014/main" id="{7A71C732-F81B-7F47-94BF-CE4D3C9A58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4402D2C-21E1-564F-819A-16892FA91528}"/>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6172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AA00-E4E6-2346-BCDE-F1AC671655A5}"/>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FF73648-DD75-6B49-879A-A8F5C77A0424}"/>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4" name="Footer Placeholder 3">
            <a:extLst>
              <a:ext uri="{FF2B5EF4-FFF2-40B4-BE49-F238E27FC236}">
                <a16:creationId xmlns:a16="http://schemas.microsoft.com/office/drawing/2014/main" id="{427C944F-13BA-2742-9FDF-8F530930DCD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9D4518-D2E0-0C49-8676-1907C332DA32}"/>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24589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44B90-5118-8D41-B8BB-457D4D88CEF8}"/>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3" name="Footer Placeholder 2">
            <a:extLst>
              <a:ext uri="{FF2B5EF4-FFF2-40B4-BE49-F238E27FC236}">
                <a16:creationId xmlns:a16="http://schemas.microsoft.com/office/drawing/2014/main" id="{85F76325-85D6-E742-95B5-A363A3E641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F40C775-E7BF-7E48-B185-7E0DE4C22E1E}"/>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1666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BA64-657F-4845-A2FC-C84E51A3DA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0B646AA-56E8-2344-A6B0-3BA6C13A8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627938B-270B-8A40-BC79-2A5B02D77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4FCFEB-E4F5-EF49-9E0D-97D305527611}"/>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6" name="Footer Placeholder 5">
            <a:extLst>
              <a:ext uri="{FF2B5EF4-FFF2-40B4-BE49-F238E27FC236}">
                <a16:creationId xmlns:a16="http://schemas.microsoft.com/office/drawing/2014/main" id="{B37990D5-FFC5-2341-BF47-F2024E6A8D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6359D1-0C4E-1942-82E1-F2BFBA055513}"/>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37302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E4B4-5A2C-9A46-ACD3-08E304ED1C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BE5A289-13FF-0740-BB2E-AB5925D36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0BD6E26-D454-5549-86BD-CA1617128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2BDF24-8399-3943-AF3F-C4118985B25E}"/>
              </a:ext>
            </a:extLst>
          </p:cNvPr>
          <p:cNvSpPr>
            <a:spLocks noGrp="1"/>
          </p:cNvSpPr>
          <p:nvPr>
            <p:ph type="dt" sz="half" idx="10"/>
          </p:nvPr>
        </p:nvSpPr>
        <p:spPr/>
        <p:txBody>
          <a:bodyPr/>
          <a:lstStyle/>
          <a:p>
            <a:fld id="{80ED83AA-986F-1A49-B519-06D4F29CAF8F}" type="datetimeFigureOut">
              <a:rPr lang="en-GB" smtClean="0"/>
              <a:t>20/04/2023</a:t>
            </a:fld>
            <a:endParaRPr lang="en-GB"/>
          </a:p>
        </p:txBody>
      </p:sp>
      <p:sp>
        <p:nvSpPr>
          <p:cNvPr id="6" name="Footer Placeholder 5">
            <a:extLst>
              <a:ext uri="{FF2B5EF4-FFF2-40B4-BE49-F238E27FC236}">
                <a16:creationId xmlns:a16="http://schemas.microsoft.com/office/drawing/2014/main" id="{E17A2922-9BE2-B144-886C-702408BFA0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0B48F4-EBD3-3B4B-90EF-4A42B7F364A3}"/>
              </a:ext>
            </a:extLst>
          </p:cNvPr>
          <p:cNvSpPr>
            <a:spLocks noGrp="1"/>
          </p:cNvSpPr>
          <p:nvPr>
            <p:ph type="sldNum" sz="quarter" idx="12"/>
          </p:nvPr>
        </p:nvSpPr>
        <p:spPr/>
        <p:txBody>
          <a:bodyPr/>
          <a:lstStyle/>
          <a:p>
            <a:fld id="{AB91E7F0-824A-2D43-96D0-121B22D892A9}" type="slidenum">
              <a:rPr lang="en-GB" smtClean="0"/>
              <a:t>‹#›</a:t>
            </a:fld>
            <a:endParaRPr lang="en-GB"/>
          </a:p>
        </p:txBody>
      </p:sp>
    </p:spTree>
    <p:extLst>
      <p:ext uri="{BB962C8B-B14F-4D97-AF65-F5344CB8AC3E}">
        <p14:creationId xmlns:p14="http://schemas.microsoft.com/office/powerpoint/2010/main" val="3487328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8EF723-CC58-9F4A-A07E-27AAE57037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AF6BC60-1567-8C43-AF85-CBD16B009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8E117C3-2C95-6E43-94FE-01BECAC06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D83AA-986F-1A49-B519-06D4F29CAF8F}" type="datetimeFigureOut">
              <a:rPr lang="en-GB" smtClean="0"/>
              <a:t>20/04/2023</a:t>
            </a:fld>
            <a:endParaRPr lang="en-GB"/>
          </a:p>
        </p:txBody>
      </p:sp>
      <p:sp>
        <p:nvSpPr>
          <p:cNvPr id="5" name="Footer Placeholder 4">
            <a:extLst>
              <a:ext uri="{FF2B5EF4-FFF2-40B4-BE49-F238E27FC236}">
                <a16:creationId xmlns:a16="http://schemas.microsoft.com/office/drawing/2014/main" id="{0EC9650C-2A06-6941-AF78-ADF25050F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F074793-1E12-A441-97D5-7607C5784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1E7F0-824A-2D43-96D0-121B22D892A9}" type="slidenum">
              <a:rPr lang="en-GB" smtClean="0"/>
              <a:t>‹#›</a:t>
            </a:fld>
            <a:endParaRPr lang="en-GB"/>
          </a:p>
        </p:txBody>
      </p:sp>
    </p:spTree>
    <p:extLst>
      <p:ext uri="{BB962C8B-B14F-4D97-AF65-F5344CB8AC3E}">
        <p14:creationId xmlns:p14="http://schemas.microsoft.com/office/powerpoint/2010/main" val="1319756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ngimg.com/download/9436"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ngimg.com/download/9436"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goal-metal-input-iron-old-8199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penclipart.org/detail/167169/usb-thumb-drive-2-by-rygl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ints.binaryage.com/mac-os-x-10-7-4-updat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ints.binaryage.com/mac-os-x-10-7-4-updat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extrow.com/qaas/security-testin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nfosecwriteups.com/comparing-different-types-of-social-engineering-techniques-477336207f70"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security-guard-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eon.io/resources/protect-against-social-engineering-attack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uffpost.com/entry/watch-33-celebrities-impersonate-donald-trump-for-better-or-for-worse_n_58f4d204e4b0b9e9848d220a"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uffpost.com/entry/watch-33-celebrities-impersonate-donald-trump-for-better-or-for-worse_n_58f4d204e4b0b9e9848d220a"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mobigaming.com/2020/07/31/farming-simulator-20-new-update-brings-new-vehicles-for-the-game/"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obigaming.com/2020/07/31/farming-simulator-20-new-update-brings-new-vehicles-for-the-game/"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octopus-office.co.uk/shoulder-surfing-how-to-avoid-it/"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octopus-office.co.uk/shoulder-surfing-how-to-avoid-it/"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fegate.com/people/news/biodegradable-nets-tackling-ghost-fishing"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fegate.com/people/news/biodegradable-nets-tackling-ghost-fishing"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atlantic.net/hipaa-compliant-hosting/what-is-malware-how-it-works-and-how-to-remove-it/"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cyberseguridad.com.mx/que-es-el-malware-malwarebytes-endpoint-protection/"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reamstime.com/stock-image-computer-virus-warning-sign-retro-style-vector-eps-image34366261"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indowsreport.com/trojan-horse-computing/"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rivateinternetaccess.com/blog/2018/12/what-is-spyware/"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reddit.com/r/bonehurtingjuice/comments/a7iuy3/oof_ouch_its_obvious_why_dermatologists_hate_her/"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homedepot.ca/product/stanley-tylon-25-ft-measuring-tape/1001588561"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mapleimmigration.ca/biometrics-what-are-they-and-do-i-need-them/"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apleimmigration.ca/biometrics-what-are-they-and-do-i-need-them/"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upport.1password.com/save-fill-passwords/"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support.1password.com/save-fill-passwords/"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rohanwayawriter.blogspot.com/2018/06/how-does-captcha-work-new-captcha-tests.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ribbble.com/shots/2418015-Email-Confirmation"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hints.binaryage.com/mac-os-x-10-7-4-updat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ngimg.com/download/9436"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ngimg.com/download/9436"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14B5-F103-D346-8DA6-D25E1DFA2529}"/>
              </a:ext>
            </a:extLst>
          </p:cNvPr>
          <p:cNvSpPr>
            <a:spLocks noGrp="1"/>
          </p:cNvSpPr>
          <p:nvPr>
            <p:ph type="ctrTitle"/>
          </p:nvPr>
        </p:nvSpPr>
        <p:spPr/>
        <p:txBody>
          <a:bodyPr/>
          <a:lstStyle/>
          <a:p>
            <a:r>
              <a:rPr lang="en-GB" dirty="0"/>
              <a:t>Cyber Security</a:t>
            </a:r>
          </a:p>
        </p:txBody>
      </p:sp>
    </p:spTree>
    <p:extLst>
      <p:ext uri="{BB962C8B-B14F-4D97-AF65-F5344CB8AC3E}">
        <p14:creationId xmlns:p14="http://schemas.microsoft.com/office/powerpoint/2010/main" val="2644994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Weak and default passwords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“A lock is only as good as the key”</a:t>
            </a:r>
          </a:p>
          <a:p>
            <a:pPr>
              <a:spcAft>
                <a:spcPts val="1440"/>
              </a:spcAft>
            </a:pPr>
            <a:r>
              <a:rPr lang="en-GB" sz="2200" dirty="0">
                <a:solidFill>
                  <a:srgbClr val="000000"/>
                </a:solidFill>
                <a:ea typeface="Times New Roman" panose="02020603050405020304" pitchFamily="18" charset="0"/>
              </a:rPr>
              <a:t>Easy to guess passwords are a hackers dream</a:t>
            </a:r>
          </a:p>
          <a:p>
            <a:pPr>
              <a:spcAft>
                <a:spcPts val="1440"/>
              </a:spcAft>
            </a:pPr>
            <a:r>
              <a:rPr lang="en-GB" sz="2200" dirty="0">
                <a:solidFill>
                  <a:srgbClr val="000000"/>
                </a:solidFill>
                <a:effectLst/>
                <a:ea typeface="Times New Roman" panose="02020603050405020304" pitchFamily="18" charset="0"/>
              </a:rPr>
              <a:t> in 2017, the two most common passwords were “123456” and “password”</a:t>
            </a:r>
          </a:p>
          <a:p>
            <a:pPr>
              <a:spcAft>
                <a:spcPts val="1440"/>
              </a:spcAft>
            </a:pPr>
            <a:r>
              <a:rPr lang="en-GB" sz="2200" dirty="0">
                <a:solidFill>
                  <a:srgbClr val="000000"/>
                </a:solidFill>
                <a:ea typeface="Times New Roman" panose="02020603050405020304" pitchFamily="18" charset="0"/>
              </a:rPr>
              <a:t>Default passwords need to be changed in case the original algorithm is solved</a:t>
            </a:r>
          </a:p>
          <a:p>
            <a:pPr>
              <a:spcAft>
                <a:spcPts val="1440"/>
              </a:spcAft>
            </a:pPr>
            <a:r>
              <a:rPr lang="en-GB" sz="2200" b="1" dirty="0">
                <a:solidFill>
                  <a:srgbClr val="000000"/>
                </a:solidFill>
                <a:effectLst/>
                <a:ea typeface="Times New Roman" panose="02020603050405020304" pitchFamily="18" charset="0"/>
              </a:rPr>
              <a:t>What should passwords contain to make them harder to crack?</a:t>
            </a:r>
          </a:p>
          <a:p>
            <a:pPr>
              <a:spcAft>
                <a:spcPts val="1440"/>
              </a:spcAft>
            </a:pPr>
            <a:r>
              <a:rPr lang="en-GB" sz="2200" dirty="0">
                <a:solidFill>
                  <a:srgbClr val="000000"/>
                </a:solidFill>
                <a:ea typeface="Times New Roman" panose="02020603050405020304" pitchFamily="18" charset="0"/>
              </a:rPr>
              <a:t>Combination of lower/upper case characters, numbers and symbols</a:t>
            </a:r>
          </a:p>
        </p:txBody>
      </p:sp>
      <p:pic>
        <p:nvPicPr>
          <p:cNvPr id="6" name="Picture 5" descr="A picture containing metalware, indoor, lock, key&#10;&#10;Description automatically generated">
            <a:extLst>
              <a:ext uri="{FF2B5EF4-FFF2-40B4-BE49-F238E27FC236}">
                <a16:creationId xmlns:a16="http://schemas.microsoft.com/office/drawing/2014/main" id="{87A4503F-7354-0C44-A03E-B14A62AA25A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82179" y="3716338"/>
            <a:ext cx="2120152" cy="1671637"/>
          </a:xfrm>
          <a:prstGeom prst="rect">
            <a:avLst/>
          </a:prstGeom>
        </p:spPr>
      </p:pic>
    </p:spTree>
    <p:extLst>
      <p:ext uri="{BB962C8B-B14F-4D97-AF65-F5344CB8AC3E}">
        <p14:creationId xmlns:p14="http://schemas.microsoft.com/office/powerpoint/2010/main" val="353786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Weak and default passwords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“A lock is only as good as the key”</a:t>
            </a:r>
          </a:p>
          <a:p>
            <a:pPr>
              <a:spcAft>
                <a:spcPts val="1440"/>
              </a:spcAft>
            </a:pPr>
            <a:r>
              <a:rPr lang="en-GB" sz="2200" dirty="0">
                <a:solidFill>
                  <a:srgbClr val="000000"/>
                </a:solidFill>
                <a:ea typeface="Times New Roman" panose="02020603050405020304" pitchFamily="18" charset="0"/>
              </a:rPr>
              <a:t>Easy to guess passwords are a hackers dream</a:t>
            </a:r>
          </a:p>
          <a:p>
            <a:pPr>
              <a:spcAft>
                <a:spcPts val="1440"/>
              </a:spcAft>
            </a:pPr>
            <a:r>
              <a:rPr lang="en-GB" sz="2200" dirty="0">
                <a:solidFill>
                  <a:srgbClr val="000000"/>
                </a:solidFill>
                <a:effectLst/>
                <a:ea typeface="Times New Roman" panose="02020603050405020304" pitchFamily="18" charset="0"/>
              </a:rPr>
              <a:t> in 2017, the two most common passwords were “123456” and “password”</a:t>
            </a:r>
          </a:p>
          <a:p>
            <a:pPr>
              <a:spcAft>
                <a:spcPts val="1440"/>
              </a:spcAft>
            </a:pPr>
            <a:r>
              <a:rPr lang="en-GB" sz="2200" dirty="0">
                <a:solidFill>
                  <a:srgbClr val="000000"/>
                </a:solidFill>
                <a:ea typeface="Times New Roman" panose="02020603050405020304" pitchFamily="18" charset="0"/>
              </a:rPr>
              <a:t>Default passwords need to be changed in case the original algorithm is solved</a:t>
            </a:r>
          </a:p>
          <a:p>
            <a:pPr>
              <a:spcAft>
                <a:spcPts val="1440"/>
              </a:spcAft>
            </a:pPr>
            <a:r>
              <a:rPr lang="en-GB" sz="2200" b="1" dirty="0">
                <a:solidFill>
                  <a:srgbClr val="000000"/>
                </a:solidFill>
                <a:effectLst/>
                <a:ea typeface="Times New Roman" panose="02020603050405020304" pitchFamily="18" charset="0"/>
              </a:rPr>
              <a:t>What should passwords contain to make them harder to crack?</a:t>
            </a:r>
          </a:p>
          <a:p>
            <a:pPr>
              <a:spcAft>
                <a:spcPts val="1440"/>
              </a:spcAft>
            </a:pPr>
            <a:r>
              <a:rPr lang="en-GB" sz="2200" dirty="0">
                <a:solidFill>
                  <a:srgbClr val="000000"/>
                </a:solidFill>
                <a:ea typeface="Times New Roman" panose="02020603050405020304" pitchFamily="18" charset="0"/>
              </a:rPr>
              <a:t>Combination of lower/upper case characters, numbers and symbols</a:t>
            </a:r>
          </a:p>
          <a:p>
            <a:pPr>
              <a:spcAft>
                <a:spcPts val="1440"/>
              </a:spcAft>
            </a:pPr>
            <a:r>
              <a:rPr lang="en-GB" sz="2200" dirty="0">
                <a:solidFill>
                  <a:srgbClr val="000000"/>
                </a:solidFill>
                <a:effectLst/>
                <a:ea typeface="Times New Roman" panose="02020603050405020304" pitchFamily="18" charset="0"/>
              </a:rPr>
              <a:t>A password with 5 characters take</a:t>
            </a:r>
            <a:r>
              <a:rPr lang="en-GB" sz="2200" dirty="0">
                <a:solidFill>
                  <a:srgbClr val="000000"/>
                </a:solidFill>
                <a:ea typeface="Times New Roman" panose="02020603050405020304" pitchFamily="18" charset="0"/>
              </a:rPr>
              <a:t>s around 3.7 seconds to crack, whereas a 24 character takes 7.5 million years!</a:t>
            </a:r>
            <a:endParaRPr lang="en-GB" sz="2200" dirty="0">
              <a:solidFill>
                <a:srgbClr val="000000"/>
              </a:solidFill>
              <a:effectLst/>
              <a:ea typeface="Times New Roman" panose="02020603050405020304" pitchFamily="18" charset="0"/>
            </a:endParaRPr>
          </a:p>
        </p:txBody>
      </p:sp>
      <p:pic>
        <p:nvPicPr>
          <p:cNvPr id="4" name="Picture 3" descr="A picture containing metalware, indoor, lock, key&#10;&#10;Description automatically generated">
            <a:extLst>
              <a:ext uri="{FF2B5EF4-FFF2-40B4-BE49-F238E27FC236}">
                <a16:creationId xmlns:a16="http://schemas.microsoft.com/office/drawing/2014/main" id="{FA487549-FD1E-0D40-8260-0E5467A133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82179" y="3716338"/>
            <a:ext cx="2120152" cy="1671637"/>
          </a:xfrm>
          <a:prstGeom prst="rect">
            <a:avLst/>
          </a:prstGeom>
        </p:spPr>
      </p:pic>
    </p:spTree>
    <p:extLst>
      <p:ext uri="{BB962C8B-B14F-4D97-AF65-F5344CB8AC3E}">
        <p14:creationId xmlns:p14="http://schemas.microsoft.com/office/powerpoint/2010/main" val="229146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pPr>
              <a:spcAft>
                <a:spcPts val="1440"/>
              </a:spcAft>
            </a:pPr>
            <a:r>
              <a:rPr lang="en-GB" sz="4400" dirty="0">
                <a:solidFill>
                  <a:srgbClr val="000000"/>
                </a:solidFill>
                <a:ea typeface="Times New Roman" panose="02020603050405020304" pitchFamily="18" charset="0"/>
              </a:rPr>
              <a:t>M</a:t>
            </a:r>
            <a:r>
              <a:rPr lang="en-GB" sz="4400" dirty="0">
                <a:solidFill>
                  <a:srgbClr val="000000"/>
                </a:solidFill>
                <a:effectLst/>
                <a:ea typeface="Times New Roman" panose="02020603050405020304" pitchFamily="18" charset="0"/>
              </a:rPr>
              <a:t>isconfigured access rights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a typeface="Times New Roman" panose="02020603050405020304" pitchFamily="18" charset="0"/>
              </a:rPr>
              <a:t>When a user has access when they shouldn’t have</a:t>
            </a:r>
          </a:p>
          <a:p>
            <a:pPr>
              <a:spcAft>
                <a:spcPts val="1440"/>
              </a:spcAft>
            </a:pPr>
            <a:r>
              <a:rPr lang="en-GB" sz="2200" dirty="0">
                <a:solidFill>
                  <a:srgbClr val="000000"/>
                </a:solidFill>
                <a:effectLst/>
                <a:ea typeface="Times New Roman" panose="02020603050405020304" pitchFamily="18" charset="0"/>
              </a:rPr>
              <a:t>Recent news example</a:t>
            </a:r>
          </a:p>
          <a:p>
            <a:pPr>
              <a:spcAft>
                <a:spcPts val="1440"/>
              </a:spcAft>
            </a:pPr>
            <a:r>
              <a:rPr lang="en-GB" sz="2200" dirty="0">
                <a:solidFill>
                  <a:srgbClr val="000000"/>
                </a:solidFill>
                <a:ea typeface="Times New Roman" panose="02020603050405020304" pitchFamily="18" charset="0"/>
              </a:rPr>
              <a:t>Opportunist cyber criminals can take advantage</a:t>
            </a:r>
            <a:endParaRPr lang="en-GB" sz="2200" dirty="0">
              <a:solidFill>
                <a:srgbClr val="000000"/>
              </a:solidFill>
              <a:effectLst/>
              <a:ea typeface="Times New Roman" panose="02020603050405020304" pitchFamily="18" charset="0"/>
            </a:endParaRPr>
          </a:p>
        </p:txBody>
      </p:sp>
      <p:pic>
        <p:nvPicPr>
          <p:cNvPr id="5" name="Picture 4" descr="A picture containing dark&#10;&#10;Description automatically generated">
            <a:extLst>
              <a:ext uri="{FF2B5EF4-FFF2-40B4-BE49-F238E27FC236}">
                <a16:creationId xmlns:a16="http://schemas.microsoft.com/office/drawing/2014/main" id="{D0501EAA-B392-2E4A-BADC-9A0B2C5A63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67638" y="1663700"/>
            <a:ext cx="3048000" cy="1765300"/>
          </a:xfrm>
          <a:prstGeom prst="rect">
            <a:avLst/>
          </a:prstGeom>
        </p:spPr>
      </p:pic>
    </p:spTree>
    <p:extLst>
      <p:ext uri="{BB962C8B-B14F-4D97-AF65-F5344CB8AC3E}">
        <p14:creationId xmlns:p14="http://schemas.microsoft.com/office/powerpoint/2010/main" val="86636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pPr>
              <a:spcAft>
                <a:spcPts val="1440"/>
              </a:spcAft>
            </a:pPr>
            <a:r>
              <a:rPr lang="en-GB" sz="4400" dirty="0">
                <a:solidFill>
                  <a:srgbClr val="000000"/>
                </a:solidFill>
                <a:ea typeface="Times New Roman" panose="02020603050405020304" pitchFamily="18" charset="0"/>
              </a:rPr>
              <a:t>R</a:t>
            </a:r>
            <a:r>
              <a:rPr lang="en-GB" sz="4400" dirty="0">
                <a:solidFill>
                  <a:srgbClr val="000000"/>
                </a:solidFill>
                <a:effectLst/>
                <a:ea typeface="Times New Roman" panose="02020603050405020304" pitchFamily="18" charset="0"/>
              </a:rPr>
              <a:t>emovable media</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a typeface="Times New Roman" panose="02020603050405020304" pitchFamily="18" charset="0"/>
              </a:rPr>
              <a:t>S</a:t>
            </a:r>
            <a:r>
              <a:rPr lang="en-GB" sz="2200" dirty="0">
                <a:solidFill>
                  <a:srgbClr val="000000"/>
                </a:solidFill>
                <a:effectLst/>
                <a:ea typeface="Times New Roman" panose="02020603050405020304" pitchFamily="18" charset="0"/>
              </a:rPr>
              <a:t>py movie cliché and real threat</a:t>
            </a:r>
          </a:p>
          <a:p>
            <a:pPr>
              <a:spcAft>
                <a:spcPts val="1440"/>
              </a:spcAft>
            </a:pPr>
            <a:r>
              <a:rPr lang="en-GB" sz="2200" dirty="0">
                <a:solidFill>
                  <a:srgbClr val="000000"/>
                </a:solidFill>
                <a:ea typeface="Times New Roman" panose="02020603050405020304" pitchFamily="18" charset="0"/>
              </a:rPr>
              <a:t>USB sticks can contain malware – malicious code</a:t>
            </a:r>
          </a:p>
          <a:p>
            <a:pPr>
              <a:spcAft>
                <a:spcPts val="1440"/>
              </a:spcAft>
            </a:pPr>
            <a:r>
              <a:rPr lang="en-GB" sz="2200" dirty="0">
                <a:solidFill>
                  <a:srgbClr val="000000"/>
                </a:solidFill>
                <a:effectLst/>
                <a:ea typeface="Times New Roman" panose="02020603050405020304" pitchFamily="18" charset="0"/>
              </a:rPr>
              <a:t>Some companies enforce the strict use of encrypted devices only</a:t>
            </a:r>
          </a:p>
        </p:txBody>
      </p:sp>
      <p:pic>
        <p:nvPicPr>
          <p:cNvPr id="5" name="Picture 4" descr="A picture containing graphical user interface&#10;&#10;Description automatically generated">
            <a:extLst>
              <a:ext uri="{FF2B5EF4-FFF2-40B4-BE49-F238E27FC236}">
                <a16:creationId xmlns:a16="http://schemas.microsoft.com/office/drawing/2014/main" id="{25A3AF47-1F07-7649-A3A6-272A7641FF1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78924" y="1427956"/>
            <a:ext cx="2243075" cy="1715293"/>
          </a:xfrm>
          <a:prstGeom prst="rect">
            <a:avLst/>
          </a:prstGeom>
        </p:spPr>
      </p:pic>
    </p:spTree>
    <p:extLst>
      <p:ext uri="{BB962C8B-B14F-4D97-AF65-F5344CB8AC3E}">
        <p14:creationId xmlns:p14="http://schemas.microsoft.com/office/powerpoint/2010/main" val="249795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pPr>
              <a:spcAft>
                <a:spcPts val="1440"/>
              </a:spcAft>
            </a:pPr>
            <a:r>
              <a:rPr lang="en-GB" sz="4400" dirty="0">
                <a:solidFill>
                  <a:srgbClr val="000000"/>
                </a:solidFill>
                <a:ea typeface="Times New Roman" panose="02020603050405020304" pitchFamily="18" charset="0"/>
              </a:rPr>
              <a:t>U</a:t>
            </a:r>
            <a:r>
              <a:rPr lang="en-GB" sz="4400" dirty="0">
                <a:solidFill>
                  <a:srgbClr val="000000"/>
                </a:solidFill>
                <a:effectLst/>
                <a:ea typeface="Times New Roman" panose="02020603050405020304" pitchFamily="18" charset="0"/>
              </a:rPr>
              <a:t>npatched and/or outdated software</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Bugs are doorway for hackers to pass through and gain sensitive information</a:t>
            </a:r>
          </a:p>
          <a:p>
            <a:pPr>
              <a:spcAft>
                <a:spcPts val="1440"/>
              </a:spcAft>
            </a:pPr>
            <a:r>
              <a:rPr lang="en-GB" sz="2200" dirty="0">
                <a:solidFill>
                  <a:srgbClr val="000000"/>
                </a:solidFill>
                <a:ea typeface="Times New Roman" panose="02020603050405020304" pitchFamily="18" charset="0"/>
              </a:rPr>
              <a:t>Complex software often have bugs that need to be regularly patched and updated</a:t>
            </a:r>
          </a:p>
          <a:p>
            <a:pPr>
              <a:spcAft>
                <a:spcPts val="1440"/>
              </a:spcAft>
            </a:pPr>
            <a:r>
              <a:rPr lang="en-GB" sz="2200" dirty="0">
                <a:solidFill>
                  <a:srgbClr val="000000"/>
                </a:solidFill>
                <a:effectLst/>
                <a:ea typeface="Times New Roman" panose="02020603050405020304" pitchFamily="18" charset="0"/>
              </a:rPr>
              <a:t>Soft</a:t>
            </a:r>
            <a:r>
              <a:rPr lang="en-GB" sz="2200" dirty="0">
                <a:solidFill>
                  <a:srgbClr val="000000"/>
                </a:solidFill>
                <a:ea typeface="Times New Roman" panose="02020603050405020304" pitchFamily="18" charset="0"/>
              </a:rPr>
              <a:t>ware is only secure when developers are actively dealing with security flaws</a:t>
            </a:r>
          </a:p>
          <a:p>
            <a:pPr>
              <a:spcAft>
                <a:spcPts val="1440"/>
              </a:spcAft>
            </a:pPr>
            <a:r>
              <a:rPr lang="en-GB" sz="2200" dirty="0">
                <a:solidFill>
                  <a:srgbClr val="000000"/>
                </a:solidFill>
                <a:effectLst/>
                <a:ea typeface="Times New Roman" panose="02020603050405020304" pitchFamily="18" charset="0"/>
              </a:rPr>
              <a:t>Old sof</a:t>
            </a:r>
            <a:r>
              <a:rPr lang="en-GB" sz="2200" dirty="0">
                <a:solidFill>
                  <a:srgbClr val="000000"/>
                </a:solidFill>
                <a:ea typeface="Times New Roman" panose="02020603050405020304" pitchFamily="18" charset="0"/>
              </a:rPr>
              <a:t>tware, that is not updated, will not undergo patches</a:t>
            </a:r>
          </a:p>
        </p:txBody>
      </p:sp>
      <p:pic>
        <p:nvPicPr>
          <p:cNvPr id="5" name="Picture 4" descr="Graphical user interface, application&#10;&#10;Description automatically generated">
            <a:extLst>
              <a:ext uri="{FF2B5EF4-FFF2-40B4-BE49-F238E27FC236}">
                <a16:creationId xmlns:a16="http://schemas.microsoft.com/office/drawing/2014/main" id="{84923E6F-A058-CF46-8B8F-44A3FB05F6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16375" y="4640812"/>
            <a:ext cx="4159250" cy="2217188"/>
          </a:xfrm>
          <a:prstGeom prst="rect">
            <a:avLst/>
          </a:prstGeom>
        </p:spPr>
      </p:pic>
    </p:spTree>
    <p:extLst>
      <p:ext uri="{BB962C8B-B14F-4D97-AF65-F5344CB8AC3E}">
        <p14:creationId xmlns:p14="http://schemas.microsoft.com/office/powerpoint/2010/main" val="182188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pPr>
              <a:spcAft>
                <a:spcPts val="1440"/>
              </a:spcAft>
            </a:pPr>
            <a:r>
              <a:rPr lang="en-GB" sz="4400" dirty="0">
                <a:solidFill>
                  <a:srgbClr val="000000"/>
                </a:solidFill>
                <a:ea typeface="Times New Roman" panose="02020603050405020304" pitchFamily="18" charset="0"/>
              </a:rPr>
              <a:t>U</a:t>
            </a:r>
            <a:r>
              <a:rPr lang="en-GB" sz="4400" dirty="0">
                <a:solidFill>
                  <a:srgbClr val="000000"/>
                </a:solidFill>
                <a:effectLst/>
                <a:ea typeface="Times New Roman" panose="02020603050405020304" pitchFamily="18" charset="0"/>
              </a:rPr>
              <a:t>npatched and/or outdated software.</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Bugs are doorway for hackers to pass through and gain sensitive information</a:t>
            </a:r>
          </a:p>
          <a:p>
            <a:pPr>
              <a:spcAft>
                <a:spcPts val="1440"/>
              </a:spcAft>
            </a:pPr>
            <a:r>
              <a:rPr lang="en-GB" sz="2200" dirty="0">
                <a:solidFill>
                  <a:srgbClr val="000000"/>
                </a:solidFill>
                <a:ea typeface="Times New Roman" panose="02020603050405020304" pitchFamily="18" charset="0"/>
              </a:rPr>
              <a:t>Complex software often have bugs that need to be regularly patched and updated</a:t>
            </a:r>
          </a:p>
          <a:p>
            <a:pPr>
              <a:spcAft>
                <a:spcPts val="1440"/>
              </a:spcAft>
            </a:pPr>
            <a:r>
              <a:rPr lang="en-GB" sz="2200" dirty="0">
                <a:solidFill>
                  <a:srgbClr val="000000"/>
                </a:solidFill>
                <a:effectLst/>
                <a:ea typeface="Times New Roman" panose="02020603050405020304" pitchFamily="18" charset="0"/>
              </a:rPr>
              <a:t>Soft</a:t>
            </a:r>
            <a:r>
              <a:rPr lang="en-GB" sz="2200" dirty="0">
                <a:solidFill>
                  <a:srgbClr val="000000"/>
                </a:solidFill>
                <a:ea typeface="Times New Roman" panose="02020603050405020304" pitchFamily="18" charset="0"/>
              </a:rPr>
              <a:t>ware is only secure when developers are actively dealing with security flaws</a:t>
            </a:r>
          </a:p>
          <a:p>
            <a:pPr>
              <a:spcAft>
                <a:spcPts val="1440"/>
              </a:spcAft>
            </a:pPr>
            <a:r>
              <a:rPr lang="en-GB" sz="2200" dirty="0">
                <a:solidFill>
                  <a:srgbClr val="000000"/>
                </a:solidFill>
                <a:effectLst/>
                <a:ea typeface="Times New Roman" panose="02020603050405020304" pitchFamily="18" charset="0"/>
              </a:rPr>
              <a:t>Old sof</a:t>
            </a:r>
            <a:r>
              <a:rPr lang="en-GB" sz="2200" dirty="0">
                <a:solidFill>
                  <a:srgbClr val="000000"/>
                </a:solidFill>
                <a:ea typeface="Times New Roman" panose="02020603050405020304" pitchFamily="18" charset="0"/>
              </a:rPr>
              <a:t>tware, that is not updated, will not undergo patches</a:t>
            </a:r>
          </a:p>
          <a:p>
            <a:pPr>
              <a:spcAft>
                <a:spcPts val="1440"/>
              </a:spcAft>
            </a:pPr>
            <a:r>
              <a:rPr lang="en-GB" sz="2200" b="1" dirty="0">
                <a:solidFill>
                  <a:srgbClr val="000000"/>
                </a:solidFill>
                <a:effectLst/>
                <a:ea typeface="Times New Roman" panose="02020603050405020304" pitchFamily="18" charset="0"/>
              </a:rPr>
              <a:t>What was the last update you did?</a:t>
            </a:r>
          </a:p>
        </p:txBody>
      </p:sp>
      <p:pic>
        <p:nvPicPr>
          <p:cNvPr id="4" name="Picture 3" descr="Graphical user interface, application&#10;&#10;Description automatically generated">
            <a:extLst>
              <a:ext uri="{FF2B5EF4-FFF2-40B4-BE49-F238E27FC236}">
                <a16:creationId xmlns:a16="http://schemas.microsoft.com/office/drawing/2014/main" id="{1908F065-9D74-A14C-9B31-0FBEC7EB4C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16375" y="4640812"/>
            <a:ext cx="4159250" cy="2217188"/>
          </a:xfrm>
          <a:prstGeom prst="rect">
            <a:avLst/>
          </a:prstGeom>
        </p:spPr>
      </p:pic>
    </p:spTree>
    <p:extLst>
      <p:ext uri="{BB962C8B-B14F-4D97-AF65-F5344CB8AC3E}">
        <p14:creationId xmlns:p14="http://schemas.microsoft.com/office/powerpoint/2010/main" val="144104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pPr>
              <a:spcAft>
                <a:spcPts val="1440"/>
              </a:spcAft>
            </a:pPr>
            <a:r>
              <a:rPr lang="en-GB" sz="4400" dirty="0">
                <a:solidFill>
                  <a:srgbClr val="000000"/>
                </a:solidFill>
                <a:ea typeface="Times New Roman" panose="02020603050405020304" pitchFamily="18" charset="0"/>
              </a:rPr>
              <a:t>Testing security – Penetration testing</a:t>
            </a:r>
            <a:endParaRPr lang="en-GB" sz="4400" dirty="0">
              <a:solidFill>
                <a:srgbClr val="000000"/>
              </a:solidFill>
              <a:effectLst/>
              <a:ea typeface="Times New Roman" panose="02020603050405020304" pitchFamily="18" charset="0"/>
            </a:endParaRP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a typeface="Times New Roman" panose="02020603050405020304" pitchFamily="18" charset="0"/>
              </a:rPr>
              <a:t>T</a:t>
            </a:r>
            <a:r>
              <a:rPr lang="en-GB" sz="2200" dirty="0">
                <a:solidFill>
                  <a:srgbClr val="000000"/>
                </a:solidFill>
                <a:effectLst/>
                <a:ea typeface="Times New Roman" panose="02020603050405020304" pitchFamily="18" charset="0"/>
              </a:rPr>
              <a:t>he process of attempting to gain access to resources without knowledge of usernames, passwords and other normal means of access</a:t>
            </a:r>
          </a:p>
          <a:p>
            <a:pPr>
              <a:spcAft>
                <a:spcPts val="1440"/>
              </a:spcAft>
            </a:pPr>
            <a:r>
              <a:rPr lang="en-GB" sz="2200" dirty="0">
                <a:solidFill>
                  <a:srgbClr val="000000"/>
                </a:solidFill>
                <a:effectLst/>
                <a:ea typeface="Times New Roman" panose="02020603050405020304" pitchFamily="18" charset="0"/>
              </a:rPr>
              <a:t>It is a very useful way of testing systems to identify where weaknesses are in the system, such as any software bugs or default passwords</a:t>
            </a:r>
          </a:p>
          <a:p>
            <a:pPr>
              <a:spcAft>
                <a:spcPts val="1440"/>
              </a:spcAft>
            </a:pPr>
            <a:r>
              <a:rPr lang="en-GB" sz="2200" dirty="0">
                <a:solidFill>
                  <a:srgbClr val="000000"/>
                </a:solidFill>
                <a:ea typeface="Times New Roman" panose="02020603050405020304" pitchFamily="18" charset="0"/>
              </a:rPr>
              <a:t>Two types:</a:t>
            </a:r>
          </a:p>
          <a:p>
            <a:pPr lvl="1">
              <a:spcAft>
                <a:spcPts val="1440"/>
              </a:spcAft>
            </a:pPr>
            <a:r>
              <a:rPr lang="en-GB" sz="1800" dirty="0">
                <a:solidFill>
                  <a:srgbClr val="000000"/>
                </a:solidFill>
                <a:effectLst/>
                <a:ea typeface="Times New Roman" panose="02020603050405020304" pitchFamily="18" charset="0"/>
              </a:rPr>
              <a:t>White-box – simulate the knowledge of an insider</a:t>
            </a:r>
          </a:p>
          <a:p>
            <a:pPr lvl="1">
              <a:spcAft>
                <a:spcPts val="1440"/>
              </a:spcAft>
            </a:pPr>
            <a:r>
              <a:rPr lang="en-GB" sz="1800" dirty="0">
                <a:solidFill>
                  <a:srgbClr val="000000"/>
                </a:solidFill>
                <a:ea typeface="Times New Roman" panose="02020603050405020304" pitchFamily="18" charset="0"/>
              </a:rPr>
              <a:t>Black-box – simulate external hacker, trial and error approach</a:t>
            </a:r>
            <a:endParaRPr lang="en-GB" sz="1800" dirty="0">
              <a:solidFill>
                <a:srgbClr val="000000"/>
              </a:solidFill>
              <a:effectLst/>
              <a:ea typeface="Times New Roman" panose="02020603050405020304" pitchFamily="18" charset="0"/>
            </a:endParaRPr>
          </a:p>
        </p:txBody>
      </p:sp>
      <p:pic>
        <p:nvPicPr>
          <p:cNvPr id="5" name="Picture 4" descr="A picture containing text, indoor&#10;&#10;Description automatically generated">
            <a:extLst>
              <a:ext uri="{FF2B5EF4-FFF2-40B4-BE49-F238E27FC236}">
                <a16:creationId xmlns:a16="http://schemas.microsoft.com/office/drawing/2014/main" id="{BAD17228-0DE2-A14E-B43F-AD10F1FE40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15249" y="4418807"/>
            <a:ext cx="4219575" cy="1758156"/>
          </a:xfrm>
          <a:prstGeom prst="rect">
            <a:avLst/>
          </a:prstGeom>
        </p:spPr>
      </p:pic>
    </p:spTree>
    <p:extLst>
      <p:ext uri="{BB962C8B-B14F-4D97-AF65-F5344CB8AC3E}">
        <p14:creationId xmlns:p14="http://schemas.microsoft.com/office/powerpoint/2010/main" val="2489739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r>
              <a:rPr lang="en-GB" dirty="0"/>
              <a:t>Make flash cards summarising what we have learnt today</a:t>
            </a:r>
          </a:p>
          <a:p>
            <a:r>
              <a:rPr lang="en-GB" dirty="0"/>
              <a:t>Test yourself until you get all of them correct</a:t>
            </a:r>
          </a:p>
        </p:txBody>
      </p:sp>
    </p:spTree>
    <p:extLst>
      <p:ext uri="{BB962C8B-B14F-4D97-AF65-F5344CB8AC3E}">
        <p14:creationId xmlns:p14="http://schemas.microsoft.com/office/powerpoint/2010/main" val="865888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cyber security and the cyber security threats covered by the specification.</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penetration testing and what it is used for</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453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3915755" y="3044279"/>
            <a:ext cx="4360489" cy="769441"/>
          </a:xfrm>
          <a:prstGeom prst="rect">
            <a:avLst/>
          </a:prstGeom>
          <a:noFill/>
        </p:spPr>
        <p:txBody>
          <a:bodyPr wrap="none" rtlCol="0">
            <a:spAutoFit/>
          </a:bodyPr>
          <a:lstStyle/>
          <a:p>
            <a:r>
              <a:rPr lang="en-GB" sz="4400" dirty="0"/>
              <a:t>Social engineering</a:t>
            </a:r>
          </a:p>
        </p:txBody>
      </p:sp>
      <p:pic>
        <p:nvPicPr>
          <p:cNvPr id="4" name="Picture 3" descr="Icon&#10;&#10;Description automatically generated">
            <a:extLst>
              <a:ext uri="{FF2B5EF4-FFF2-40B4-BE49-F238E27FC236}">
                <a16:creationId xmlns:a16="http://schemas.microsoft.com/office/drawing/2014/main" id="{2BCCC7CA-EFC4-D142-8FA2-483D6E5D477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58275" y="878109"/>
            <a:ext cx="2213871" cy="2166170"/>
          </a:xfrm>
          <a:prstGeom prst="rect">
            <a:avLst/>
          </a:prstGeom>
        </p:spPr>
      </p:pic>
    </p:spTree>
    <p:extLst>
      <p:ext uri="{BB962C8B-B14F-4D97-AF65-F5344CB8AC3E}">
        <p14:creationId xmlns:p14="http://schemas.microsoft.com/office/powerpoint/2010/main" val="91985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4259728" y="3044279"/>
            <a:ext cx="3538148" cy="769441"/>
          </a:xfrm>
          <a:prstGeom prst="rect">
            <a:avLst/>
          </a:prstGeom>
          <a:noFill/>
        </p:spPr>
        <p:txBody>
          <a:bodyPr wrap="none" rtlCol="0">
            <a:spAutoFit/>
          </a:bodyPr>
          <a:lstStyle/>
          <a:p>
            <a:r>
              <a:rPr lang="en-GB" sz="4400" dirty="0"/>
              <a:t>Security basics</a:t>
            </a:r>
          </a:p>
        </p:txBody>
      </p:sp>
      <p:pic>
        <p:nvPicPr>
          <p:cNvPr id="3" name="Picture 2" descr="Two people in uniform&#10;&#10;Description automatically generated with low confidence">
            <a:extLst>
              <a:ext uri="{FF2B5EF4-FFF2-40B4-BE49-F238E27FC236}">
                <a16:creationId xmlns:a16="http://schemas.microsoft.com/office/drawing/2014/main" id="{1A0CECE8-9B4E-BD49-A535-DEBA445AE3A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15463" y="1004947"/>
            <a:ext cx="2247900" cy="2039332"/>
          </a:xfrm>
          <a:prstGeom prst="rect">
            <a:avLst/>
          </a:prstGeom>
        </p:spPr>
      </p:pic>
    </p:spTree>
    <p:extLst>
      <p:ext uri="{BB962C8B-B14F-4D97-AF65-F5344CB8AC3E}">
        <p14:creationId xmlns:p14="http://schemas.microsoft.com/office/powerpoint/2010/main" val="169673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latin typeface="Arial" panose="020B0604020202020204" pitchFamily="34" charset="0"/>
                <a:ea typeface="MS Mincho" panose="02020609040205080304" pitchFamily="49" charset="-128"/>
              </a:rPr>
              <a:t>Be able to describe social engineering and methods that are suitable for protecting from social engineering threats.</a:t>
            </a:r>
            <a:r>
              <a:rPr lang="en-GB" sz="1200" dirty="0">
                <a:effectLst/>
              </a:rPr>
              <a:t> </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438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686D-38C3-EB42-BCF1-B83AF11BFF04}"/>
              </a:ext>
            </a:extLst>
          </p:cNvPr>
          <p:cNvSpPr>
            <a:spLocks noGrp="1"/>
          </p:cNvSpPr>
          <p:nvPr>
            <p:ph type="title"/>
          </p:nvPr>
        </p:nvSpPr>
        <p:spPr/>
        <p:txBody>
          <a:bodyPr/>
          <a:lstStyle/>
          <a:p>
            <a:r>
              <a:rPr lang="en-GB" dirty="0"/>
              <a:t>Social engineering</a:t>
            </a:r>
          </a:p>
        </p:txBody>
      </p:sp>
      <p:sp>
        <p:nvSpPr>
          <p:cNvPr id="3" name="Content Placeholder 2">
            <a:extLst>
              <a:ext uri="{FF2B5EF4-FFF2-40B4-BE49-F238E27FC236}">
                <a16:creationId xmlns:a16="http://schemas.microsoft.com/office/drawing/2014/main" id="{41FC8658-05B0-1B4D-A7D7-6B3889C179EC}"/>
              </a:ext>
            </a:extLst>
          </p:cNvPr>
          <p:cNvSpPr>
            <a:spLocks noGrp="1"/>
          </p:cNvSpPr>
          <p:nvPr>
            <p:ph idx="1"/>
          </p:nvPr>
        </p:nvSpPr>
        <p:spPr/>
        <p:txBody>
          <a:bodyPr/>
          <a:lstStyle/>
          <a:p>
            <a:r>
              <a:rPr lang="en-GB" dirty="0"/>
              <a:t>Social engineering is the art of manipulating people so they give up confidential information</a:t>
            </a:r>
          </a:p>
          <a:p>
            <a:r>
              <a:rPr lang="en-GB" dirty="0"/>
              <a:t>Comes in many forms:</a:t>
            </a:r>
          </a:p>
          <a:p>
            <a:pPr lvl="1"/>
            <a:r>
              <a:rPr lang="en-GB" dirty="0"/>
              <a:t>Blagging</a:t>
            </a:r>
          </a:p>
          <a:p>
            <a:pPr lvl="1"/>
            <a:r>
              <a:rPr lang="en-GB" dirty="0"/>
              <a:t>Pharming</a:t>
            </a:r>
          </a:p>
          <a:p>
            <a:pPr lvl="1"/>
            <a:r>
              <a:rPr lang="en-GB" dirty="0"/>
              <a:t>Shouldering</a:t>
            </a:r>
          </a:p>
          <a:p>
            <a:pPr lvl="1"/>
            <a:r>
              <a:rPr lang="en-GB" dirty="0"/>
              <a:t>Phishing</a:t>
            </a:r>
          </a:p>
        </p:txBody>
      </p:sp>
      <p:pic>
        <p:nvPicPr>
          <p:cNvPr id="5" name="Picture 4" descr="A picture containing text, vector graphics, businesscard&#10;&#10;Description automatically generated">
            <a:extLst>
              <a:ext uri="{FF2B5EF4-FFF2-40B4-BE49-F238E27FC236}">
                <a16:creationId xmlns:a16="http://schemas.microsoft.com/office/drawing/2014/main" id="{B0823080-3E4F-5545-91C5-56D58C351E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43674" y="2915443"/>
            <a:ext cx="2920999" cy="2920999"/>
          </a:xfrm>
          <a:prstGeom prst="rect">
            <a:avLst/>
          </a:prstGeom>
        </p:spPr>
      </p:pic>
    </p:spTree>
    <p:extLst>
      <p:ext uri="{BB962C8B-B14F-4D97-AF65-F5344CB8AC3E}">
        <p14:creationId xmlns:p14="http://schemas.microsoft.com/office/powerpoint/2010/main" val="402813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Blagging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t>The act of creating and using an invented scenario, to engage a targeted victim in a manner that increases the chance the victim will divulge information, or perform actions, that would be unlikely in ordinary circumstances</a:t>
            </a:r>
          </a:p>
          <a:p>
            <a:r>
              <a:rPr lang="en-GB" sz="2400" dirty="0"/>
              <a:t>“I’m from Lloyds Bank…Can I have your bank account details?”</a:t>
            </a:r>
          </a:p>
          <a:p>
            <a:r>
              <a:rPr lang="en-GB" sz="2400" dirty="0"/>
              <a:t>Prevention:</a:t>
            </a:r>
          </a:p>
          <a:p>
            <a:pPr lvl="1"/>
            <a:r>
              <a:rPr lang="en-GB" sz="2000" dirty="0"/>
              <a:t>Don’t give out personal details!</a:t>
            </a:r>
          </a:p>
          <a:p>
            <a:endParaRPr lang="en-GB" sz="2400" dirty="0"/>
          </a:p>
        </p:txBody>
      </p:sp>
      <p:pic>
        <p:nvPicPr>
          <p:cNvPr id="5" name="Picture 4" descr="A collage of a person&#10;&#10;Description automatically generated with medium confidence">
            <a:extLst>
              <a:ext uri="{FF2B5EF4-FFF2-40B4-BE49-F238E27FC236}">
                <a16:creationId xmlns:a16="http://schemas.microsoft.com/office/drawing/2014/main" id="{AE8E0B5E-6932-BF48-B84A-0DD5D00663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72325" y="3811928"/>
            <a:ext cx="3440112" cy="1934821"/>
          </a:xfrm>
          <a:prstGeom prst="rect">
            <a:avLst/>
          </a:prstGeom>
        </p:spPr>
      </p:pic>
    </p:spTree>
    <p:extLst>
      <p:ext uri="{BB962C8B-B14F-4D97-AF65-F5344CB8AC3E}">
        <p14:creationId xmlns:p14="http://schemas.microsoft.com/office/powerpoint/2010/main" val="336000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Blagging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t>The act of creating and using an invented scenario, to engage a targeted victim in a manner that increases the chance the victim will divulge information, or perform actions, that would be unlikely in ordinary circumstances</a:t>
            </a:r>
          </a:p>
          <a:p>
            <a:r>
              <a:rPr lang="en-GB" sz="2400" dirty="0"/>
              <a:t>“I’m from Lloyds Bank…Can I have your bank account details?”</a:t>
            </a:r>
          </a:p>
          <a:p>
            <a:r>
              <a:rPr lang="en-GB" sz="2400" dirty="0"/>
              <a:t>Prevention:</a:t>
            </a:r>
          </a:p>
          <a:p>
            <a:pPr lvl="1"/>
            <a:r>
              <a:rPr lang="en-GB" sz="2000" dirty="0"/>
              <a:t>Don’t give out personal details!</a:t>
            </a:r>
          </a:p>
          <a:p>
            <a:r>
              <a:rPr lang="en-GB" sz="2400" b="1" dirty="0"/>
              <a:t>Do you know any examples of blagging?</a:t>
            </a:r>
          </a:p>
          <a:p>
            <a:endParaRPr lang="en-GB" sz="2400" dirty="0"/>
          </a:p>
        </p:txBody>
      </p:sp>
      <p:sp>
        <p:nvSpPr>
          <p:cNvPr id="4" name="TextBox 3">
            <a:extLst>
              <a:ext uri="{FF2B5EF4-FFF2-40B4-BE49-F238E27FC236}">
                <a16:creationId xmlns:a16="http://schemas.microsoft.com/office/drawing/2014/main" id="{A56AFFA8-36BB-D84C-9B14-F47A180BCA0B}"/>
              </a:ext>
            </a:extLst>
          </p:cNvPr>
          <p:cNvSpPr txBox="1"/>
          <p:nvPr/>
        </p:nvSpPr>
        <p:spPr>
          <a:xfrm>
            <a:off x="1916522" y="6308209"/>
            <a:ext cx="8358955" cy="369332"/>
          </a:xfrm>
          <a:prstGeom prst="rect">
            <a:avLst/>
          </a:prstGeom>
          <a:noFill/>
        </p:spPr>
        <p:txBody>
          <a:bodyPr wrap="none" rtlCol="0">
            <a:spAutoFit/>
          </a:bodyPr>
          <a:lstStyle/>
          <a:p>
            <a:r>
              <a:rPr lang="en-GB" dirty="0"/>
              <a:t>https://</a:t>
            </a:r>
            <a:r>
              <a:rPr lang="en-GB" dirty="0" err="1"/>
              <a:t>www.youtube.com</a:t>
            </a:r>
            <a:r>
              <a:rPr lang="en-GB" dirty="0"/>
              <a:t>/</a:t>
            </a:r>
            <a:r>
              <a:rPr lang="en-GB" dirty="0" err="1"/>
              <a:t>watch?v</a:t>
            </a:r>
            <a:r>
              <a:rPr lang="en-GB" dirty="0"/>
              <a:t>=R9biM_ZfIdo&amp;pp=ygUKZm9uZWphY2tlcg%3D%3D</a:t>
            </a:r>
          </a:p>
        </p:txBody>
      </p:sp>
      <p:pic>
        <p:nvPicPr>
          <p:cNvPr id="6" name="Picture 5" descr="A collage of a person&#10;&#10;Description automatically generated with medium confidence">
            <a:extLst>
              <a:ext uri="{FF2B5EF4-FFF2-40B4-BE49-F238E27FC236}">
                <a16:creationId xmlns:a16="http://schemas.microsoft.com/office/drawing/2014/main" id="{215F48A1-C115-B148-BBE0-54B180541B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72325" y="3811928"/>
            <a:ext cx="3440112" cy="1934821"/>
          </a:xfrm>
          <a:prstGeom prst="rect">
            <a:avLst/>
          </a:prstGeom>
        </p:spPr>
      </p:pic>
    </p:spTree>
    <p:extLst>
      <p:ext uri="{BB962C8B-B14F-4D97-AF65-F5344CB8AC3E}">
        <p14:creationId xmlns:p14="http://schemas.microsoft.com/office/powerpoint/2010/main" val="2599192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Pharming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C</a:t>
            </a:r>
            <a:r>
              <a:rPr lang="en-GB" sz="2400" b="0" i="0" u="none" strike="noStrike" dirty="0">
                <a:solidFill>
                  <a:srgbClr val="181818"/>
                </a:solidFill>
                <a:effectLst/>
              </a:rPr>
              <a:t>yber attack intended to redirect a website’s traffic to another, fake site </a:t>
            </a:r>
          </a:p>
          <a:p>
            <a:r>
              <a:rPr lang="en-GB" sz="2400" b="0" i="0" u="none" strike="noStrike" dirty="0">
                <a:solidFill>
                  <a:srgbClr val="181818"/>
                </a:solidFill>
                <a:effectLst/>
              </a:rPr>
              <a:t>This is done by either changing the host files on the victim’s computer, or by affecting the</a:t>
            </a:r>
            <a:r>
              <a:rPr lang="en-GB" sz="2400" b="0" i="1" u="none" strike="noStrike" dirty="0">
                <a:solidFill>
                  <a:srgbClr val="181818"/>
                </a:solidFill>
                <a:effectLst/>
              </a:rPr>
              <a:t> </a:t>
            </a:r>
            <a:r>
              <a:rPr lang="en-GB" sz="2400" b="0" u="none" strike="noStrike" dirty="0">
                <a:solidFill>
                  <a:srgbClr val="181818"/>
                </a:solidFill>
                <a:effectLst/>
              </a:rPr>
              <a:t>DNS system which redirects traffic</a:t>
            </a:r>
          </a:p>
          <a:p>
            <a:r>
              <a:rPr lang="en-GB" sz="2400" dirty="0">
                <a:solidFill>
                  <a:srgbClr val="181818"/>
                </a:solidFill>
              </a:rPr>
              <a:t>Harder to avoid</a:t>
            </a:r>
          </a:p>
          <a:p>
            <a:r>
              <a:rPr lang="en-GB" sz="2400" dirty="0">
                <a:solidFill>
                  <a:srgbClr val="181818"/>
                </a:solidFill>
              </a:rPr>
              <a:t>Prevention:</a:t>
            </a:r>
          </a:p>
          <a:p>
            <a:pPr lvl="1"/>
            <a:r>
              <a:rPr lang="en-GB" sz="2000" dirty="0">
                <a:solidFill>
                  <a:srgbClr val="181818"/>
                </a:solidFill>
              </a:rPr>
              <a:t>Double check URL’s</a:t>
            </a:r>
          </a:p>
          <a:p>
            <a:pPr lvl="1"/>
            <a:r>
              <a:rPr lang="en-GB" sz="2000" dirty="0">
                <a:solidFill>
                  <a:srgbClr val="181818"/>
                </a:solidFill>
              </a:rPr>
              <a:t>Use a trusted internet service provider</a:t>
            </a:r>
          </a:p>
          <a:p>
            <a:pPr lvl="1"/>
            <a:r>
              <a:rPr lang="en-GB" sz="2000" dirty="0">
                <a:solidFill>
                  <a:srgbClr val="181818"/>
                </a:solidFill>
              </a:rPr>
              <a:t>Check padlock icon</a:t>
            </a:r>
          </a:p>
        </p:txBody>
      </p:sp>
      <p:pic>
        <p:nvPicPr>
          <p:cNvPr id="4" name="Picture 3" descr="A tractor driving through a field&#10;&#10;Description automatically generated with medium confidence">
            <a:extLst>
              <a:ext uri="{FF2B5EF4-FFF2-40B4-BE49-F238E27FC236}">
                <a16:creationId xmlns:a16="http://schemas.microsoft.com/office/drawing/2014/main" id="{72E15F08-538D-1C4A-91F7-714141C667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4763" y="3429000"/>
            <a:ext cx="3479800" cy="1739900"/>
          </a:xfrm>
          <a:prstGeom prst="rect">
            <a:avLst/>
          </a:prstGeom>
        </p:spPr>
      </p:pic>
    </p:spTree>
    <p:extLst>
      <p:ext uri="{BB962C8B-B14F-4D97-AF65-F5344CB8AC3E}">
        <p14:creationId xmlns:p14="http://schemas.microsoft.com/office/powerpoint/2010/main" val="273079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Pharming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C</a:t>
            </a:r>
            <a:r>
              <a:rPr lang="en-GB" sz="2400" b="0" i="0" u="none" strike="noStrike" dirty="0">
                <a:solidFill>
                  <a:srgbClr val="181818"/>
                </a:solidFill>
                <a:effectLst/>
              </a:rPr>
              <a:t>yber attack intended to redirect a website’s traffic to another, fake site </a:t>
            </a:r>
          </a:p>
          <a:p>
            <a:r>
              <a:rPr lang="en-GB" sz="2400" b="0" i="0" u="none" strike="noStrike" dirty="0">
                <a:solidFill>
                  <a:srgbClr val="181818"/>
                </a:solidFill>
                <a:effectLst/>
              </a:rPr>
              <a:t>This is done by either changing the host files on the victim’s computer, or by affecting the</a:t>
            </a:r>
            <a:r>
              <a:rPr lang="en-GB" sz="2400" b="0" i="1" u="none" strike="noStrike" dirty="0">
                <a:solidFill>
                  <a:srgbClr val="181818"/>
                </a:solidFill>
                <a:effectLst/>
              </a:rPr>
              <a:t> </a:t>
            </a:r>
            <a:r>
              <a:rPr lang="en-GB" sz="2400" b="0" u="none" strike="noStrike" dirty="0">
                <a:solidFill>
                  <a:srgbClr val="181818"/>
                </a:solidFill>
                <a:effectLst/>
              </a:rPr>
              <a:t>DNS system which redirects traffic</a:t>
            </a:r>
          </a:p>
          <a:p>
            <a:r>
              <a:rPr lang="en-GB" sz="2400" dirty="0">
                <a:solidFill>
                  <a:srgbClr val="181818"/>
                </a:solidFill>
              </a:rPr>
              <a:t>Harder to avoid</a:t>
            </a:r>
          </a:p>
          <a:p>
            <a:r>
              <a:rPr lang="en-GB" sz="2400" dirty="0">
                <a:solidFill>
                  <a:srgbClr val="181818"/>
                </a:solidFill>
              </a:rPr>
              <a:t>Prevention:</a:t>
            </a:r>
          </a:p>
          <a:p>
            <a:pPr lvl="1"/>
            <a:r>
              <a:rPr lang="en-GB" sz="2000" dirty="0">
                <a:solidFill>
                  <a:srgbClr val="181818"/>
                </a:solidFill>
              </a:rPr>
              <a:t>Double check URL’s</a:t>
            </a:r>
          </a:p>
          <a:p>
            <a:pPr lvl="1"/>
            <a:r>
              <a:rPr lang="en-GB" sz="2000" dirty="0">
                <a:solidFill>
                  <a:srgbClr val="181818"/>
                </a:solidFill>
              </a:rPr>
              <a:t>Use a trusted internet service provider</a:t>
            </a:r>
          </a:p>
          <a:p>
            <a:pPr lvl="1"/>
            <a:r>
              <a:rPr lang="en-GB" sz="2000" dirty="0">
                <a:solidFill>
                  <a:srgbClr val="181818"/>
                </a:solidFill>
              </a:rPr>
              <a:t>Check padlock icon</a:t>
            </a:r>
          </a:p>
          <a:p>
            <a:r>
              <a:rPr lang="en-GB" sz="2400" b="1" dirty="0">
                <a:solidFill>
                  <a:srgbClr val="181818"/>
                </a:solidFill>
              </a:rPr>
              <a:t>Do you know of any pharming examples?</a:t>
            </a:r>
            <a:endParaRPr lang="en-GB" sz="2400" b="1" dirty="0"/>
          </a:p>
        </p:txBody>
      </p:sp>
      <p:pic>
        <p:nvPicPr>
          <p:cNvPr id="5" name="Picture 4" descr="A tractor driving through a field&#10;&#10;Description automatically generated with medium confidence">
            <a:extLst>
              <a:ext uri="{FF2B5EF4-FFF2-40B4-BE49-F238E27FC236}">
                <a16:creationId xmlns:a16="http://schemas.microsoft.com/office/drawing/2014/main" id="{DD13C28C-90B7-4740-8EE9-DF1A65AAC8F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4763" y="3429000"/>
            <a:ext cx="3479800" cy="1739900"/>
          </a:xfrm>
          <a:prstGeom prst="rect">
            <a:avLst/>
          </a:prstGeom>
        </p:spPr>
      </p:pic>
    </p:spTree>
    <p:extLst>
      <p:ext uri="{BB962C8B-B14F-4D97-AF65-F5344CB8AC3E}">
        <p14:creationId xmlns:p14="http://schemas.microsoft.com/office/powerpoint/2010/main" val="2140251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Shouldering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Observing someone's information from “over their shoulder”</a:t>
            </a:r>
            <a:endParaRPr lang="en-GB" sz="2400" b="0" i="0" u="none" strike="noStrike" dirty="0">
              <a:solidFill>
                <a:srgbClr val="181818"/>
              </a:solidFill>
              <a:effectLst/>
            </a:endParaRPr>
          </a:p>
          <a:p>
            <a:r>
              <a:rPr lang="en-GB" sz="2400" b="0" i="0" u="none" strike="noStrike" dirty="0">
                <a:solidFill>
                  <a:srgbClr val="181818"/>
                </a:solidFill>
                <a:effectLst/>
              </a:rPr>
              <a:t>As simple as peeking at someone's PIN at a cashpoint</a:t>
            </a:r>
          </a:p>
          <a:p>
            <a:pPr lvl="1"/>
            <a:r>
              <a:rPr lang="en-GB" sz="2000" dirty="0">
                <a:solidFill>
                  <a:srgbClr val="181818"/>
                </a:solidFill>
              </a:rPr>
              <a:t>Either in person or using a camera</a:t>
            </a:r>
          </a:p>
          <a:p>
            <a:r>
              <a:rPr lang="en-GB" sz="2400" dirty="0">
                <a:solidFill>
                  <a:srgbClr val="181818"/>
                </a:solidFill>
              </a:rPr>
              <a:t>Prevention:</a:t>
            </a:r>
          </a:p>
          <a:p>
            <a:pPr lvl="1"/>
            <a:r>
              <a:rPr lang="en-GB" sz="2000" dirty="0">
                <a:solidFill>
                  <a:srgbClr val="181818"/>
                </a:solidFill>
              </a:rPr>
              <a:t>Take care when using public devices</a:t>
            </a:r>
          </a:p>
          <a:p>
            <a:pPr lvl="1"/>
            <a:r>
              <a:rPr lang="en-GB" sz="2000" dirty="0">
                <a:solidFill>
                  <a:srgbClr val="181818"/>
                </a:solidFill>
              </a:rPr>
              <a:t>Try and shield details</a:t>
            </a:r>
          </a:p>
        </p:txBody>
      </p:sp>
      <p:pic>
        <p:nvPicPr>
          <p:cNvPr id="4" name="Picture 3" descr="Two people looking at a computer&#10;&#10;Description automatically generated with medium confidence">
            <a:extLst>
              <a:ext uri="{FF2B5EF4-FFF2-40B4-BE49-F238E27FC236}">
                <a16:creationId xmlns:a16="http://schemas.microsoft.com/office/drawing/2014/main" id="{80E95A7D-E8E2-FD45-8FAA-CB7F4698B32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01099" y="1825625"/>
            <a:ext cx="3273425" cy="2177136"/>
          </a:xfrm>
          <a:prstGeom prst="rect">
            <a:avLst/>
          </a:prstGeom>
        </p:spPr>
      </p:pic>
    </p:spTree>
    <p:extLst>
      <p:ext uri="{BB962C8B-B14F-4D97-AF65-F5344CB8AC3E}">
        <p14:creationId xmlns:p14="http://schemas.microsoft.com/office/powerpoint/2010/main" val="725384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Shouldering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Observing someone's information from “over their shoulder”</a:t>
            </a:r>
            <a:endParaRPr lang="en-GB" sz="2400" b="0" i="0" u="none" strike="noStrike" dirty="0">
              <a:solidFill>
                <a:srgbClr val="181818"/>
              </a:solidFill>
              <a:effectLst/>
            </a:endParaRPr>
          </a:p>
          <a:p>
            <a:r>
              <a:rPr lang="en-GB" sz="2400" b="0" i="0" u="none" strike="noStrike" dirty="0">
                <a:solidFill>
                  <a:srgbClr val="181818"/>
                </a:solidFill>
                <a:effectLst/>
              </a:rPr>
              <a:t>As simple as peeking at someone's PIN at a cashpoint</a:t>
            </a:r>
          </a:p>
          <a:p>
            <a:pPr lvl="1"/>
            <a:r>
              <a:rPr lang="en-GB" sz="2000" dirty="0">
                <a:solidFill>
                  <a:srgbClr val="181818"/>
                </a:solidFill>
              </a:rPr>
              <a:t>Either in person or using a camera</a:t>
            </a:r>
          </a:p>
          <a:p>
            <a:r>
              <a:rPr lang="en-GB" sz="2400" dirty="0">
                <a:solidFill>
                  <a:srgbClr val="181818"/>
                </a:solidFill>
              </a:rPr>
              <a:t>Prevention:</a:t>
            </a:r>
          </a:p>
          <a:p>
            <a:pPr lvl="1"/>
            <a:r>
              <a:rPr lang="en-GB" sz="2000" dirty="0">
                <a:solidFill>
                  <a:srgbClr val="181818"/>
                </a:solidFill>
              </a:rPr>
              <a:t>Take care when using public devices</a:t>
            </a:r>
          </a:p>
          <a:p>
            <a:pPr lvl="1"/>
            <a:r>
              <a:rPr lang="en-GB" sz="2000" dirty="0">
                <a:solidFill>
                  <a:srgbClr val="181818"/>
                </a:solidFill>
              </a:rPr>
              <a:t>Try and shield details</a:t>
            </a:r>
          </a:p>
          <a:p>
            <a:r>
              <a:rPr lang="en-GB" sz="2400" b="1" dirty="0">
                <a:solidFill>
                  <a:srgbClr val="181818"/>
                </a:solidFill>
              </a:rPr>
              <a:t>How are passwords concealed from shielding when using websites?</a:t>
            </a:r>
            <a:endParaRPr lang="en-GB" sz="2400" b="1" dirty="0"/>
          </a:p>
        </p:txBody>
      </p:sp>
      <p:pic>
        <p:nvPicPr>
          <p:cNvPr id="4" name="Picture 3" descr="Two people looking at a computer&#10;&#10;Description automatically generated with medium confidence">
            <a:extLst>
              <a:ext uri="{FF2B5EF4-FFF2-40B4-BE49-F238E27FC236}">
                <a16:creationId xmlns:a16="http://schemas.microsoft.com/office/drawing/2014/main" id="{FC148E97-AC1D-1544-AB13-0C56655656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01099" y="1825625"/>
            <a:ext cx="3273425" cy="2177136"/>
          </a:xfrm>
          <a:prstGeom prst="rect">
            <a:avLst/>
          </a:prstGeom>
        </p:spPr>
      </p:pic>
    </p:spTree>
    <p:extLst>
      <p:ext uri="{BB962C8B-B14F-4D97-AF65-F5344CB8AC3E}">
        <p14:creationId xmlns:p14="http://schemas.microsoft.com/office/powerpoint/2010/main" val="2372127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Phishing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Technique of fraudulently obtaining private information, often using email or SMS</a:t>
            </a:r>
          </a:p>
          <a:p>
            <a:r>
              <a:rPr lang="en-GB" sz="2400" dirty="0">
                <a:solidFill>
                  <a:srgbClr val="181818"/>
                </a:solidFill>
              </a:rPr>
              <a:t>The key difference between phishing and blagging, is that blagging is targeted towards one individual, whilst phishing is broader and hopes to get someone to bite</a:t>
            </a:r>
          </a:p>
          <a:p>
            <a:r>
              <a:rPr lang="en-GB" sz="2400" dirty="0">
                <a:solidFill>
                  <a:srgbClr val="181818"/>
                </a:solidFill>
              </a:rPr>
              <a:t>Prevention:</a:t>
            </a:r>
          </a:p>
          <a:p>
            <a:pPr lvl="1"/>
            <a:r>
              <a:rPr lang="en-GB" sz="2000" dirty="0">
                <a:solidFill>
                  <a:srgbClr val="181818"/>
                </a:solidFill>
              </a:rPr>
              <a:t>Common sense</a:t>
            </a:r>
          </a:p>
          <a:p>
            <a:pPr lvl="1"/>
            <a:r>
              <a:rPr lang="en-GB" sz="2000" dirty="0">
                <a:solidFill>
                  <a:srgbClr val="181818"/>
                </a:solidFill>
              </a:rPr>
              <a:t>Check for spelling mistakes</a:t>
            </a:r>
          </a:p>
          <a:p>
            <a:pPr lvl="1"/>
            <a:r>
              <a:rPr lang="en-GB" sz="2000" dirty="0">
                <a:solidFill>
                  <a:srgbClr val="181818"/>
                </a:solidFill>
              </a:rPr>
              <a:t>Never click on any shared links</a:t>
            </a:r>
          </a:p>
        </p:txBody>
      </p:sp>
      <p:pic>
        <p:nvPicPr>
          <p:cNvPr id="7" name="Picture 6" descr="A picture containing sky, outdoor, land&#10;&#10;Description automatically generated">
            <a:extLst>
              <a:ext uri="{FF2B5EF4-FFF2-40B4-BE49-F238E27FC236}">
                <a16:creationId xmlns:a16="http://schemas.microsoft.com/office/drawing/2014/main" id="{801DDE20-D1DB-3143-842E-3ABEEA43E2F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48663" y="3429000"/>
            <a:ext cx="3467100" cy="2298700"/>
          </a:xfrm>
          <a:prstGeom prst="rect">
            <a:avLst/>
          </a:prstGeom>
        </p:spPr>
      </p:pic>
    </p:spTree>
    <p:extLst>
      <p:ext uri="{BB962C8B-B14F-4D97-AF65-F5344CB8AC3E}">
        <p14:creationId xmlns:p14="http://schemas.microsoft.com/office/powerpoint/2010/main" val="331767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1343-DED5-394D-832F-0E9BD9A0C32D}"/>
              </a:ext>
            </a:extLst>
          </p:cNvPr>
          <p:cNvSpPr>
            <a:spLocks noGrp="1"/>
          </p:cNvSpPr>
          <p:nvPr>
            <p:ph type="title"/>
          </p:nvPr>
        </p:nvSpPr>
        <p:spPr/>
        <p:txBody>
          <a:bodyPr/>
          <a:lstStyle/>
          <a:p>
            <a:r>
              <a:rPr lang="en-GB" dirty="0"/>
              <a:t>Phishing</a:t>
            </a:r>
          </a:p>
        </p:txBody>
      </p:sp>
      <p:sp>
        <p:nvSpPr>
          <p:cNvPr id="3" name="Content Placeholder 2">
            <a:extLst>
              <a:ext uri="{FF2B5EF4-FFF2-40B4-BE49-F238E27FC236}">
                <a16:creationId xmlns:a16="http://schemas.microsoft.com/office/drawing/2014/main" id="{1CCE4292-B494-E24A-A48F-96D32CD2F1AB}"/>
              </a:ext>
            </a:extLst>
          </p:cNvPr>
          <p:cNvSpPr>
            <a:spLocks noGrp="1"/>
          </p:cNvSpPr>
          <p:nvPr>
            <p:ph idx="1"/>
          </p:nvPr>
        </p:nvSpPr>
        <p:spPr/>
        <p:txBody>
          <a:bodyPr>
            <a:normAutofit/>
          </a:bodyPr>
          <a:lstStyle/>
          <a:p>
            <a:r>
              <a:rPr lang="en-GB" sz="2400" dirty="0">
                <a:solidFill>
                  <a:srgbClr val="181818"/>
                </a:solidFill>
              </a:rPr>
              <a:t>Technique of fraudulently obtaining private information, often using email or SMS</a:t>
            </a:r>
          </a:p>
          <a:p>
            <a:r>
              <a:rPr lang="en-GB" sz="2400" dirty="0">
                <a:solidFill>
                  <a:srgbClr val="181818"/>
                </a:solidFill>
              </a:rPr>
              <a:t>The key difference between phishing and blagging, is that blagging is targeted towards one individual, whilst phishing is broader and hopes to get someone to bite</a:t>
            </a:r>
          </a:p>
          <a:p>
            <a:r>
              <a:rPr lang="en-GB" sz="2400" dirty="0">
                <a:solidFill>
                  <a:srgbClr val="181818"/>
                </a:solidFill>
              </a:rPr>
              <a:t>Prevention:</a:t>
            </a:r>
          </a:p>
          <a:p>
            <a:pPr lvl="1"/>
            <a:r>
              <a:rPr lang="en-GB" sz="2000" dirty="0">
                <a:solidFill>
                  <a:srgbClr val="181818"/>
                </a:solidFill>
              </a:rPr>
              <a:t>Common sense</a:t>
            </a:r>
          </a:p>
          <a:p>
            <a:pPr lvl="1"/>
            <a:r>
              <a:rPr lang="en-GB" sz="2000" dirty="0">
                <a:solidFill>
                  <a:srgbClr val="181818"/>
                </a:solidFill>
              </a:rPr>
              <a:t>Check for spelling mistakes</a:t>
            </a:r>
          </a:p>
          <a:p>
            <a:pPr lvl="1"/>
            <a:r>
              <a:rPr lang="en-GB" sz="2000" dirty="0">
                <a:solidFill>
                  <a:srgbClr val="181818"/>
                </a:solidFill>
              </a:rPr>
              <a:t>Never click on any shared links</a:t>
            </a:r>
          </a:p>
          <a:p>
            <a:r>
              <a:rPr lang="en-GB" sz="2400" b="1" dirty="0">
                <a:solidFill>
                  <a:srgbClr val="181818"/>
                </a:solidFill>
              </a:rPr>
              <a:t>What examples of phishing do you know?</a:t>
            </a:r>
            <a:endParaRPr lang="en-GB" sz="2400" b="1" dirty="0"/>
          </a:p>
        </p:txBody>
      </p:sp>
      <p:pic>
        <p:nvPicPr>
          <p:cNvPr id="4" name="Picture 3" descr="A picture containing sky, outdoor, land&#10;&#10;Description automatically generated">
            <a:extLst>
              <a:ext uri="{FF2B5EF4-FFF2-40B4-BE49-F238E27FC236}">
                <a16:creationId xmlns:a16="http://schemas.microsoft.com/office/drawing/2014/main" id="{58BFB81B-D69E-2248-9365-76DA60CB54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48663" y="3429000"/>
            <a:ext cx="3467100" cy="2298700"/>
          </a:xfrm>
          <a:prstGeom prst="rect">
            <a:avLst/>
          </a:prstGeom>
        </p:spPr>
      </p:pic>
    </p:spTree>
    <p:extLst>
      <p:ext uri="{BB962C8B-B14F-4D97-AF65-F5344CB8AC3E}">
        <p14:creationId xmlns:p14="http://schemas.microsoft.com/office/powerpoint/2010/main" val="186937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cyber security and the cyber security threats covered by the specification.</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penetration testing and what it is used for</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225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r>
              <a:rPr lang="en-GB" dirty="0"/>
              <a:t>Make flash cards summarising what we have learnt today</a:t>
            </a:r>
          </a:p>
          <a:p>
            <a:r>
              <a:rPr lang="en-GB" dirty="0"/>
              <a:t>Test yourself until you get all of them correct</a:t>
            </a:r>
          </a:p>
        </p:txBody>
      </p:sp>
    </p:spTree>
    <p:extLst>
      <p:ext uri="{BB962C8B-B14F-4D97-AF65-F5344CB8AC3E}">
        <p14:creationId xmlns:p14="http://schemas.microsoft.com/office/powerpoint/2010/main" val="1639885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cyber security and the cyber security threats covered by the specification.</a:t>
            </a:r>
            <a:endParaRPr lang="en-GB" sz="1800" dirty="0">
              <a:solidFill>
                <a:srgbClr val="000000"/>
              </a:solidFill>
              <a:effectLst/>
              <a:latin typeface="Times New Roman" panose="02020603050405020304" pitchFamily="18" charset="0"/>
              <a:ea typeface="Times New Roman" panose="02020603050405020304" pitchFamily="18" charset="0"/>
            </a:endParaRPr>
          </a:p>
          <a:p>
            <a:pPr marL="342900" lvl="0" indent="-342900">
              <a:spcAft>
                <a:spcPts val="600"/>
              </a:spcAft>
              <a:buFont typeface="Symbol" pitchFamily="2" charset="2"/>
              <a:buChar char=""/>
            </a:pPr>
            <a:r>
              <a:rPr lang="en-GB" sz="1800" dirty="0">
                <a:solidFill>
                  <a:srgbClr val="000000"/>
                </a:solidFill>
                <a:effectLst/>
                <a:latin typeface="Arial" panose="020B0604020202020204" pitchFamily="34" charset="0"/>
                <a:ea typeface="Times New Roman" panose="02020603050405020304" pitchFamily="18" charset="0"/>
              </a:rPr>
              <a:t>Be able to explain penetration testing and what it is used for</a:t>
            </a:r>
            <a:endParaRPr lang="en-GB" sz="18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13388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4992653" y="3044279"/>
            <a:ext cx="2206694" cy="769441"/>
          </a:xfrm>
          <a:prstGeom prst="rect">
            <a:avLst/>
          </a:prstGeom>
          <a:noFill/>
        </p:spPr>
        <p:txBody>
          <a:bodyPr wrap="none" rtlCol="0">
            <a:spAutoFit/>
          </a:bodyPr>
          <a:lstStyle/>
          <a:p>
            <a:r>
              <a:rPr lang="en-GB" sz="4400" dirty="0"/>
              <a:t>Malware</a:t>
            </a:r>
          </a:p>
        </p:txBody>
      </p:sp>
      <p:pic>
        <p:nvPicPr>
          <p:cNvPr id="3" name="Picture 2" descr="A picture containing text, electronics, yellow, orange&#10;&#10;Description automatically generated">
            <a:extLst>
              <a:ext uri="{FF2B5EF4-FFF2-40B4-BE49-F238E27FC236}">
                <a16:creationId xmlns:a16="http://schemas.microsoft.com/office/drawing/2014/main" id="{F0E550C4-256B-A142-854A-26954FCF4C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99366" y="1015134"/>
            <a:ext cx="2206695" cy="2029145"/>
          </a:xfrm>
          <a:prstGeom prst="ellipse">
            <a:avLst/>
          </a:prstGeom>
        </p:spPr>
      </p:pic>
    </p:spTree>
    <p:extLst>
      <p:ext uri="{BB962C8B-B14F-4D97-AF65-F5344CB8AC3E}">
        <p14:creationId xmlns:p14="http://schemas.microsoft.com/office/powerpoint/2010/main" val="335593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latin typeface="Arial" panose="020B0604020202020204" pitchFamily="34" charset="0"/>
                <a:ea typeface="MS Mincho" panose="02020609040205080304" pitchFamily="49" charset="-128"/>
              </a:rPr>
              <a:t>Be able to describe malware and methods that are suitable for protecting from malware threats</a:t>
            </a:r>
            <a:endParaRPr lang="en-GB" sz="1200" dirty="0">
              <a:effectLst/>
            </a:endParaRPr>
          </a:p>
        </p:txBody>
      </p:sp>
    </p:spTree>
    <p:extLst>
      <p:ext uri="{BB962C8B-B14F-4D97-AF65-F5344CB8AC3E}">
        <p14:creationId xmlns:p14="http://schemas.microsoft.com/office/powerpoint/2010/main" val="3744091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82B-AADA-9947-9B94-650202A93A9F}"/>
              </a:ext>
            </a:extLst>
          </p:cNvPr>
          <p:cNvSpPr>
            <a:spLocks noGrp="1"/>
          </p:cNvSpPr>
          <p:nvPr>
            <p:ph type="title"/>
          </p:nvPr>
        </p:nvSpPr>
        <p:spPr/>
        <p:txBody>
          <a:bodyPr/>
          <a:lstStyle/>
          <a:p>
            <a:r>
              <a:rPr lang="en-GB" dirty="0"/>
              <a:t>Malware</a:t>
            </a:r>
          </a:p>
        </p:txBody>
      </p:sp>
      <p:sp>
        <p:nvSpPr>
          <p:cNvPr id="3" name="Content Placeholder 2">
            <a:extLst>
              <a:ext uri="{FF2B5EF4-FFF2-40B4-BE49-F238E27FC236}">
                <a16:creationId xmlns:a16="http://schemas.microsoft.com/office/drawing/2014/main" id="{5C0F52B9-49A2-1B40-A1B5-58691E25F3DD}"/>
              </a:ext>
            </a:extLst>
          </p:cNvPr>
          <p:cNvSpPr>
            <a:spLocks noGrp="1"/>
          </p:cNvSpPr>
          <p:nvPr>
            <p:ph idx="1"/>
          </p:nvPr>
        </p:nvSpPr>
        <p:spPr/>
        <p:txBody>
          <a:bodyPr/>
          <a:lstStyle/>
          <a:p>
            <a:r>
              <a:rPr lang="en-GB" b="0" i="0" u="none" strike="noStrike" dirty="0">
                <a:solidFill>
                  <a:srgbClr val="181818"/>
                </a:solidFill>
                <a:effectLst/>
                <a:latin typeface="Quicksand"/>
              </a:rPr>
              <a:t>Short-name for malicious software is an umbrella term used to refer to a variety of forms of hostile or intrusive software</a:t>
            </a:r>
          </a:p>
          <a:p>
            <a:r>
              <a:rPr lang="en-GB" dirty="0">
                <a:solidFill>
                  <a:srgbClr val="181818"/>
                </a:solidFill>
                <a:latin typeface="Quicksand"/>
              </a:rPr>
              <a:t>Can be protected from using antivirus software</a:t>
            </a:r>
            <a:endParaRPr lang="en-GB" b="0" i="0" u="none" strike="noStrike" dirty="0">
              <a:solidFill>
                <a:srgbClr val="181818"/>
              </a:solidFill>
              <a:effectLst/>
              <a:latin typeface="Quicksand"/>
            </a:endParaRPr>
          </a:p>
          <a:p>
            <a:r>
              <a:rPr lang="en-GB" dirty="0">
                <a:solidFill>
                  <a:srgbClr val="181818"/>
                </a:solidFill>
                <a:latin typeface="Quicksand"/>
              </a:rPr>
              <a:t>Comes in many forms:</a:t>
            </a:r>
          </a:p>
          <a:p>
            <a:pPr lvl="1"/>
            <a:r>
              <a:rPr lang="en-GB" b="0" i="0" u="none" strike="noStrike" dirty="0">
                <a:solidFill>
                  <a:srgbClr val="181818"/>
                </a:solidFill>
                <a:effectLst/>
                <a:latin typeface="Quicksand"/>
              </a:rPr>
              <a:t>Virus</a:t>
            </a:r>
          </a:p>
          <a:p>
            <a:pPr lvl="1"/>
            <a:r>
              <a:rPr lang="en-GB" dirty="0">
                <a:solidFill>
                  <a:srgbClr val="181818"/>
                </a:solidFill>
                <a:latin typeface="Quicksand"/>
              </a:rPr>
              <a:t>Trojan</a:t>
            </a:r>
          </a:p>
          <a:p>
            <a:pPr lvl="1"/>
            <a:r>
              <a:rPr lang="en-GB" b="0" i="0" u="none" strike="noStrike" dirty="0">
                <a:solidFill>
                  <a:srgbClr val="181818"/>
                </a:solidFill>
                <a:effectLst/>
                <a:latin typeface="Quicksand"/>
              </a:rPr>
              <a:t>Spyware</a:t>
            </a:r>
          </a:p>
          <a:p>
            <a:pPr lvl="1"/>
            <a:r>
              <a:rPr lang="en-GB" dirty="0">
                <a:solidFill>
                  <a:srgbClr val="181818"/>
                </a:solidFill>
                <a:latin typeface="Quicksand"/>
              </a:rPr>
              <a:t>Adware</a:t>
            </a:r>
            <a:endParaRPr lang="en-GB" b="0" i="0" u="none" strike="noStrike" dirty="0">
              <a:solidFill>
                <a:srgbClr val="181818"/>
              </a:solidFill>
              <a:effectLst/>
              <a:latin typeface="Quicksand"/>
            </a:endParaRPr>
          </a:p>
          <a:p>
            <a:endParaRPr lang="en-GB" dirty="0"/>
          </a:p>
        </p:txBody>
      </p:sp>
      <p:pic>
        <p:nvPicPr>
          <p:cNvPr id="5" name="Picture 4" descr="A picture containing electronics&#10;&#10;Description automatically generated">
            <a:extLst>
              <a:ext uri="{FF2B5EF4-FFF2-40B4-BE49-F238E27FC236}">
                <a16:creationId xmlns:a16="http://schemas.microsoft.com/office/drawing/2014/main" id="{948E2393-7081-924A-AE89-EDE8A709D0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08813" y="3425361"/>
            <a:ext cx="4344987" cy="2751602"/>
          </a:xfrm>
          <a:prstGeom prst="ellipse">
            <a:avLst/>
          </a:prstGeom>
        </p:spPr>
      </p:pic>
    </p:spTree>
    <p:extLst>
      <p:ext uri="{BB962C8B-B14F-4D97-AF65-F5344CB8AC3E}">
        <p14:creationId xmlns:p14="http://schemas.microsoft.com/office/powerpoint/2010/main" val="189781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82B-AADA-9947-9B94-650202A93A9F}"/>
              </a:ext>
            </a:extLst>
          </p:cNvPr>
          <p:cNvSpPr>
            <a:spLocks noGrp="1"/>
          </p:cNvSpPr>
          <p:nvPr>
            <p:ph type="title"/>
          </p:nvPr>
        </p:nvSpPr>
        <p:spPr/>
        <p:txBody>
          <a:bodyPr/>
          <a:lstStyle/>
          <a:p>
            <a:r>
              <a:rPr lang="en-GB" dirty="0"/>
              <a:t>Virus</a:t>
            </a:r>
          </a:p>
        </p:txBody>
      </p:sp>
      <p:sp>
        <p:nvSpPr>
          <p:cNvPr id="3" name="Content Placeholder 2">
            <a:extLst>
              <a:ext uri="{FF2B5EF4-FFF2-40B4-BE49-F238E27FC236}">
                <a16:creationId xmlns:a16="http://schemas.microsoft.com/office/drawing/2014/main" id="{5C0F52B9-49A2-1B40-A1B5-58691E25F3DD}"/>
              </a:ext>
            </a:extLst>
          </p:cNvPr>
          <p:cNvSpPr>
            <a:spLocks noGrp="1"/>
          </p:cNvSpPr>
          <p:nvPr>
            <p:ph idx="1"/>
          </p:nvPr>
        </p:nvSpPr>
        <p:spPr/>
        <p:txBody>
          <a:bodyPr/>
          <a:lstStyle/>
          <a:p>
            <a:r>
              <a:rPr lang="en-GB" b="0" i="0" u="none" strike="noStrike" dirty="0">
                <a:solidFill>
                  <a:srgbClr val="181818"/>
                </a:solidFill>
                <a:effectLst/>
              </a:rPr>
              <a:t>A virus is a piece of self-replicating piece of code that attaches itself to a file and when executed, is able to replicate itself without the user’s consent</a:t>
            </a:r>
          </a:p>
          <a:p>
            <a:r>
              <a:rPr lang="en-GB" b="0" i="0" u="none" strike="noStrike" dirty="0">
                <a:solidFill>
                  <a:srgbClr val="181818"/>
                </a:solidFill>
                <a:effectLst/>
              </a:rPr>
              <a:t>They usually perform a harmful activity on the computer such as using hard disk space, corrupting data or even turning the computer into a zombie</a:t>
            </a:r>
          </a:p>
        </p:txBody>
      </p:sp>
      <p:pic>
        <p:nvPicPr>
          <p:cNvPr id="9" name="Picture 8" descr="A picture containing logo&#10;&#10;Description automatically generated">
            <a:extLst>
              <a:ext uri="{FF2B5EF4-FFF2-40B4-BE49-F238E27FC236}">
                <a16:creationId xmlns:a16="http://schemas.microsoft.com/office/drawing/2014/main" id="{1D08CAA5-2652-1A42-ABC8-61F760DF9CF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8219"/>
          <a:stretch/>
        </p:blipFill>
        <p:spPr>
          <a:xfrm>
            <a:off x="9629775" y="4319301"/>
            <a:ext cx="2071688" cy="2173574"/>
          </a:xfrm>
          <a:prstGeom prst="rect">
            <a:avLst/>
          </a:prstGeom>
        </p:spPr>
      </p:pic>
    </p:spTree>
    <p:extLst>
      <p:ext uri="{BB962C8B-B14F-4D97-AF65-F5344CB8AC3E}">
        <p14:creationId xmlns:p14="http://schemas.microsoft.com/office/powerpoint/2010/main" val="1181167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82B-AADA-9947-9B94-650202A93A9F}"/>
              </a:ext>
            </a:extLst>
          </p:cNvPr>
          <p:cNvSpPr>
            <a:spLocks noGrp="1"/>
          </p:cNvSpPr>
          <p:nvPr>
            <p:ph type="title"/>
          </p:nvPr>
        </p:nvSpPr>
        <p:spPr/>
        <p:txBody>
          <a:bodyPr/>
          <a:lstStyle/>
          <a:p>
            <a:r>
              <a:rPr lang="en-GB" dirty="0"/>
              <a:t>Trojan</a:t>
            </a:r>
          </a:p>
        </p:txBody>
      </p:sp>
      <p:sp>
        <p:nvSpPr>
          <p:cNvPr id="3" name="Content Placeholder 2">
            <a:extLst>
              <a:ext uri="{FF2B5EF4-FFF2-40B4-BE49-F238E27FC236}">
                <a16:creationId xmlns:a16="http://schemas.microsoft.com/office/drawing/2014/main" id="{5C0F52B9-49A2-1B40-A1B5-58691E25F3DD}"/>
              </a:ext>
            </a:extLst>
          </p:cNvPr>
          <p:cNvSpPr>
            <a:spLocks noGrp="1"/>
          </p:cNvSpPr>
          <p:nvPr>
            <p:ph idx="1"/>
          </p:nvPr>
        </p:nvSpPr>
        <p:spPr/>
        <p:txBody>
          <a:bodyPr/>
          <a:lstStyle/>
          <a:p>
            <a:r>
              <a:rPr lang="en-GB" dirty="0">
                <a:solidFill>
                  <a:srgbClr val="181818"/>
                </a:solidFill>
              </a:rPr>
              <a:t>M</a:t>
            </a:r>
            <a:r>
              <a:rPr lang="en-GB" b="0" i="0" u="none" strike="noStrike" dirty="0">
                <a:solidFill>
                  <a:srgbClr val="181818"/>
                </a:solidFill>
                <a:effectLst/>
              </a:rPr>
              <a:t>alware disguised as a piece of legitimate software, trojans sit on the computer and allow the cyber-thieves to have access to your system</a:t>
            </a:r>
          </a:p>
          <a:p>
            <a:r>
              <a:rPr lang="en-GB" b="0" i="0" u="none" strike="noStrike" dirty="0">
                <a:solidFill>
                  <a:srgbClr val="181818"/>
                </a:solidFill>
                <a:effectLst/>
              </a:rPr>
              <a:t> Typical things that a trojan might do include creating a backdoor into the system, modifying or deleting data or just disrupting the performance of the computer</a:t>
            </a:r>
          </a:p>
          <a:p>
            <a:r>
              <a:rPr lang="en-GB" b="0" i="0" u="none" strike="noStrike" dirty="0">
                <a:solidFill>
                  <a:srgbClr val="181818"/>
                </a:solidFill>
                <a:effectLst/>
              </a:rPr>
              <a:t>Unlike viruses, they cannot self-replicate, but are often used in phishing scams</a:t>
            </a:r>
          </a:p>
        </p:txBody>
      </p:sp>
      <p:pic>
        <p:nvPicPr>
          <p:cNvPr id="5" name="Picture 4" descr="A picture containing text, green&#10;&#10;Description automatically generated">
            <a:extLst>
              <a:ext uri="{FF2B5EF4-FFF2-40B4-BE49-F238E27FC236}">
                <a16:creationId xmlns:a16="http://schemas.microsoft.com/office/drawing/2014/main" id="{FAA9179F-80CF-A741-92AB-E7CF1E916BB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29575" y="4829175"/>
            <a:ext cx="2495550" cy="1663700"/>
          </a:xfrm>
          <a:prstGeom prst="rect">
            <a:avLst/>
          </a:prstGeom>
        </p:spPr>
      </p:pic>
    </p:spTree>
    <p:extLst>
      <p:ext uri="{BB962C8B-B14F-4D97-AF65-F5344CB8AC3E}">
        <p14:creationId xmlns:p14="http://schemas.microsoft.com/office/powerpoint/2010/main" val="331803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82B-AADA-9947-9B94-650202A93A9F}"/>
              </a:ext>
            </a:extLst>
          </p:cNvPr>
          <p:cNvSpPr>
            <a:spLocks noGrp="1"/>
          </p:cNvSpPr>
          <p:nvPr>
            <p:ph type="title"/>
          </p:nvPr>
        </p:nvSpPr>
        <p:spPr/>
        <p:txBody>
          <a:bodyPr/>
          <a:lstStyle/>
          <a:p>
            <a:r>
              <a:rPr lang="en-GB" dirty="0"/>
              <a:t>Spyware</a:t>
            </a:r>
          </a:p>
        </p:txBody>
      </p:sp>
      <p:sp>
        <p:nvSpPr>
          <p:cNvPr id="3" name="Content Placeholder 2">
            <a:extLst>
              <a:ext uri="{FF2B5EF4-FFF2-40B4-BE49-F238E27FC236}">
                <a16:creationId xmlns:a16="http://schemas.microsoft.com/office/drawing/2014/main" id="{5C0F52B9-49A2-1B40-A1B5-58691E25F3DD}"/>
              </a:ext>
            </a:extLst>
          </p:cNvPr>
          <p:cNvSpPr>
            <a:spLocks noGrp="1"/>
          </p:cNvSpPr>
          <p:nvPr>
            <p:ph idx="1"/>
          </p:nvPr>
        </p:nvSpPr>
        <p:spPr/>
        <p:txBody>
          <a:bodyPr/>
          <a:lstStyle/>
          <a:p>
            <a:r>
              <a:rPr lang="en-GB" b="0" i="0" u="none" strike="noStrike" dirty="0">
                <a:solidFill>
                  <a:srgbClr val="181818"/>
                </a:solidFill>
                <a:effectLst/>
              </a:rPr>
              <a:t>Programs that secretly record what you do on the computer</a:t>
            </a:r>
          </a:p>
          <a:p>
            <a:r>
              <a:rPr lang="en-GB" b="0" i="0" u="none" strike="noStrike" dirty="0">
                <a:solidFill>
                  <a:srgbClr val="181818"/>
                </a:solidFill>
                <a:effectLst/>
              </a:rPr>
              <a:t>They could be used for legitimate purposes, but are often used to steal personal data</a:t>
            </a:r>
          </a:p>
          <a:p>
            <a:r>
              <a:rPr lang="en-GB" b="0" i="0" u="none" strike="noStrike" dirty="0">
                <a:solidFill>
                  <a:srgbClr val="181818"/>
                </a:solidFill>
                <a:effectLst/>
              </a:rPr>
              <a:t>One form of spyware is a key logger which monitors all keyboard presses, and uses these to steal passwords</a:t>
            </a:r>
          </a:p>
        </p:txBody>
      </p:sp>
      <p:pic>
        <p:nvPicPr>
          <p:cNvPr id="5" name="Picture 4" descr="A picture containing text, window&#10;&#10;Description automatically generated">
            <a:extLst>
              <a:ext uri="{FF2B5EF4-FFF2-40B4-BE49-F238E27FC236}">
                <a16:creationId xmlns:a16="http://schemas.microsoft.com/office/drawing/2014/main" id="{ACFC3341-D789-824F-A793-EF387EC5E6F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59981" y="4174448"/>
            <a:ext cx="4872037" cy="2556551"/>
          </a:xfrm>
          <a:prstGeom prst="ellipse">
            <a:avLst/>
          </a:prstGeom>
        </p:spPr>
      </p:pic>
    </p:spTree>
    <p:extLst>
      <p:ext uri="{BB962C8B-B14F-4D97-AF65-F5344CB8AC3E}">
        <p14:creationId xmlns:p14="http://schemas.microsoft.com/office/powerpoint/2010/main" val="295309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82B-AADA-9947-9B94-650202A93A9F}"/>
              </a:ext>
            </a:extLst>
          </p:cNvPr>
          <p:cNvSpPr>
            <a:spLocks noGrp="1"/>
          </p:cNvSpPr>
          <p:nvPr>
            <p:ph type="title"/>
          </p:nvPr>
        </p:nvSpPr>
        <p:spPr/>
        <p:txBody>
          <a:bodyPr/>
          <a:lstStyle/>
          <a:p>
            <a:r>
              <a:rPr lang="en-GB" dirty="0"/>
              <a:t>Adware</a:t>
            </a:r>
          </a:p>
        </p:txBody>
      </p:sp>
      <p:sp>
        <p:nvSpPr>
          <p:cNvPr id="3" name="Content Placeholder 2">
            <a:extLst>
              <a:ext uri="{FF2B5EF4-FFF2-40B4-BE49-F238E27FC236}">
                <a16:creationId xmlns:a16="http://schemas.microsoft.com/office/drawing/2014/main" id="{5C0F52B9-49A2-1B40-A1B5-58691E25F3DD}"/>
              </a:ext>
            </a:extLst>
          </p:cNvPr>
          <p:cNvSpPr>
            <a:spLocks noGrp="1"/>
          </p:cNvSpPr>
          <p:nvPr>
            <p:ph idx="1"/>
          </p:nvPr>
        </p:nvSpPr>
        <p:spPr/>
        <p:txBody>
          <a:bodyPr/>
          <a:lstStyle/>
          <a:p>
            <a:r>
              <a:rPr lang="en-GB" dirty="0">
                <a:solidFill>
                  <a:srgbClr val="181818"/>
                </a:solidFill>
              </a:rPr>
              <a:t>T</a:t>
            </a:r>
            <a:r>
              <a:rPr lang="en-GB" b="0" i="0" u="none" strike="noStrike" dirty="0">
                <a:solidFill>
                  <a:srgbClr val="181818"/>
                </a:solidFill>
                <a:effectLst/>
              </a:rPr>
              <a:t>wo definitions for adware</a:t>
            </a:r>
          </a:p>
          <a:p>
            <a:pPr marL="514350" indent="-514350">
              <a:buFont typeface="+mj-lt"/>
              <a:buAutoNum type="arabicPeriod"/>
            </a:pPr>
            <a:r>
              <a:rPr lang="en-GB" dirty="0">
                <a:solidFill>
                  <a:srgbClr val="181818"/>
                </a:solidFill>
              </a:rPr>
              <a:t>S</a:t>
            </a:r>
            <a:r>
              <a:rPr lang="en-GB" b="0" i="0" u="none" strike="noStrike" dirty="0">
                <a:solidFill>
                  <a:srgbClr val="181818"/>
                </a:solidFill>
                <a:effectLst/>
              </a:rPr>
              <a:t>oftware that contains advertisements, such as freeware games</a:t>
            </a:r>
          </a:p>
          <a:p>
            <a:pPr lvl="1"/>
            <a:r>
              <a:rPr lang="en-GB" b="0" i="0" u="none" strike="noStrike" dirty="0">
                <a:solidFill>
                  <a:srgbClr val="181818"/>
                </a:solidFill>
                <a:effectLst/>
              </a:rPr>
              <a:t> These are often legitimate programs which make use of advertising revenue to provide free/cheap games to customers</a:t>
            </a:r>
          </a:p>
          <a:p>
            <a:pPr marL="514350" indent="-514350">
              <a:buFont typeface="+mj-lt"/>
              <a:buAutoNum type="arabicPeriod"/>
            </a:pPr>
            <a:r>
              <a:rPr lang="en-GB" dirty="0">
                <a:solidFill>
                  <a:srgbClr val="181818"/>
                </a:solidFill>
              </a:rPr>
              <a:t>Form </a:t>
            </a:r>
            <a:r>
              <a:rPr lang="en-GB" b="0" i="0" u="none" strike="noStrike" dirty="0">
                <a:solidFill>
                  <a:srgbClr val="181818"/>
                </a:solidFill>
                <a:effectLst/>
              </a:rPr>
              <a:t>of spyware that is used to provide targeted adverts</a:t>
            </a:r>
          </a:p>
          <a:p>
            <a:pPr lvl="1"/>
            <a:r>
              <a:rPr lang="en-GB" dirty="0">
                <a:solidFill>
                  <a:srgbClr val="181818"/>
                </a:solidFill>
              </a:rPr>
              <a:t>F</a:t>
            </a:r>
            <a:r>
              <a:rPr lang="en-GB" b="0" i="0" u="none" strike="noStrike" dirty="0">
                <a:solidFill>
                  <a:srgbClr val="181818"/>
                </a:solidFill>
                <a:effectLst/>
              </a:rPr>
              <a:t>or example, when using a web browser, you may decide to start looking up flights to the USA on Google, and suddenly all the adverts provided on social media are about things to do in the USA, and cheap flight companies</a:t>
            </a:r>
          </a:p>
        </p:txBody>
      </p:sp>
      <p:pic>
        <p:nvPicPr>
          <p:cNvPr id="5" name="Picture 4" descr="Text&#10;&#10;Description automatically generated">
            <a:extLst>
              <a:ext uri="{FF2B5EF4-FFF2-40B4-BE49-F238E27FC236}">
                <a16:creationId xmlns:a16="http://schemas.microsoft.com/office/drawing/2014/main" id="{68961443-149A-AD45-998B-150E7282C23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44012" y="307181"/>
            <a:ext cx="2541587" cy="1617374"/>
          </a:xfrm>
          <a:prstGeom prst="rect">
            <a:avLst/>
          </a:prstGeom>
        </p:spPr>
      </p:pic>
    </p:spTree>
    <p:extLst>
      <p:ext uri="{BB962C8B-B14F-4D97-AF65-F5344CB8AC3E}">
        <p14:creationId xmlns:p14="http://schemas.microsoft.com/office/powerpoint/2010/main" val="177305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r>
              <a:rPr lang="en-GB" dirty="0"/>
              <a:t>Make flash cards summarising what we have learnt today</a:t>
            </a:r>
          </a:p>
          <a:p>
            <a:r>
              <a:rPr lang="en-GB" dirty="0"/>
              <a:t>Test yourself until you get all of them correct</a:t>
            </a:r>
          </a:p>
        </p:txBody>
      </p:sp>
    </p:spTree>
    <p:extLst>
      <p:ext uri="{BB962C8B-B14F-4D97-AF65-F5344CB8AC3E}">
        <p14:creationId xmlns:p14="http://schemas.microsoft.com/office/powerpoint/2010/main" val="279367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Cyber security definitions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r>
              <a:rPr lang="en-GB" dirty="0"/>
              <a:t>The processes, practices and technologies designed to protect networks, computers, programs and data from attack, damage or unauthorised access</a:t>
            </a:r>
          </a:p>
          <a:p>
            <a:r>
              <a:rPr lang="en-GB" dirty="0"/>
              <a:t>Main purpose: protection of computer networks/devices from sensitive, personal data</a:t>
            </a:r>
          </a:p>
        </p:txBody>
      </p:sp>
    </p:spTree>
    <p:extLst>
      <p:ext uri="{BB962C8B-B14F-4D97-AF65-F5344CB8AC3E}">
        <p14:creationId xmlns:p14="http://schemas.microsoft.com/office/powerpoint/2010/main" val="3399805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latin typeface="Arial" panose="020B0604020202020204" pitchFamily="34" charset="0"/>
                <a:ea typeface="MS Mincho" panose="02020609040205080304" pitchFamily="49" charset="-128"/>
              </a:rPr>
              <a:t>Be able to describe malware and methods that are suitable for protecting from malware threats</a:t>
            </a:r>
            <a:endParaRPr lang="en-GB" sz="1200" dirty="0">
              <a:effectLst/>
            </a:endParaRPr>
          </a:p>
        </p:txBody>
      </p:sp>
    </p:spTree>
    <p:extLst>
      <p:ext uri="{BB962C8B-B14F-4D97-AF65-F5344CB8AC3E}">
        <p14:creationId xmlns:p14="http://schemas.microsoft.com/office/powerpoint/2010/main" val="1440524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1EB82-65AD-DC4E-8D33-AFCDD6335722}"/>
              </a:ext>
            </a:extLst>
          </p:cNvPr>
          <p:cNvSpPr txBox="1"/>
          <p:nvPr/>
        </p:nvSpPr>
        <p:spPr>
          <a:xfrm>
            <a:off x="3910658" y="3044279"/>
            <a:ext cx="4370684" cy="769441"/>
          </a:xfrm>
          <a:prstGeom prst="rect">
            <a:avLst/>
          </a:prstGeom>
          <a:noFill/>
        </p:spPr>
        <p:txBody>
          <a:bodyPr wrap="none" rtlCol="0">
            <a:spAutoFit/>
          </a:bodyPr>
          <a:lstStyle/>
          <a:p>
            <a:r>
              <a:rPr lang="en-GB" sz="4400" dirty="0"/>
              <a:t>Security measures</a:t>
            </a:r>
          </a:p>
        </p:txBody>
      </p:sp>
      <p:pic>
        <p:nvPicPr>
          <p:cNvPr id="3" name="Picture 2" descr="A close-up of a measuring tape&#10;&#10;Description automatically generated with low confidence">
            <a:extLst>
              <a:ext uri="{FF2B5EF4-FFF2-40B4-BE49-F238E27FC236}">
                <a16:creationId xmlns:a16="http://schemas.microsoft.com/office/drawing/2014/main" id="{88D1E909-5C08-2C41-BB29-7DCD321F8EF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15363" y="596355"/>
            <a:ext cx="2447924" cy="2447924"/>
          </a:xfrm>
          <a:prstGeom prst="rect">
            <a:avLst/>
          </a:prstGeom>
        </p:spPr>
      </p:pic>
    </p:spTree>
    <p:extLst>
      <p:ext uri="{BB962C8B-B14F-4D97-AF65-F5344CB8AC3E}">
        <p14:creationId xmlns:p14="http://schemas.microsoft.com/office/powerpoint/2010/main" val="2799727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latin typeface="Arial" panose="020B0604020202020204" pitchFamily="34" charset="0"/>
                <a:ea typeface="MS Mincho" panose="02020609040205080304" pitchFamily="49" charset="-128"/>
              </a:rPr>
              <a:t>Be able to describe a range of security methods</a:t>
            </a:r>
            <a:endParaRPr lang="en-GB" sz="1200" dirty="0">
              <a:effectLst/>
            </a:endParaRPr>
          </a:p>
        </p:txBody>
      </p:sp>
    </p:spTree>
    <p:extLst>
      <p:ext uri="{BB962C8B-B14F-4D97-AF65-F5344CB8AC3E}">
        <p14:creationId xmlns:p14="http://schemas.microsoft.com/office/powerpoint/2010/main" val="684746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Security measures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t>Many means we can protect and authenticate ourselves:</a:t>
            </a:r>
          </a:p>
          <a:p>
            <a:pPr lvl="1"/>
            <a:r>
              <a:rPr lang="en-GB" dirty="0"/>
              <a:t>Biometric measures</a:t>
            </a:r>
          </a:p>
          <a:p>
            <a:pPr lvl="1"/>
            <a:r>
              <a:rPr lang="en-GB" dirty="0"/>
              <a:t>Password systems</a:t>
            </a:r>
          </a:p>
          <a:p>
            <a:pPr lvl="1"/>
            <a:r>
              <a:rPr lang="en-GB" dirty="0"/>
              <a:t>CAPTHCA</a:t>
            </a:r>
          </a:p>
          <a:p>
            <a:pPr lvl="1"/>
            <a:r>
              <a:rPr lang="en-GB" dirty="0"/>
              <a:t>Email confirmations</a:t>
            </a:r>
          </a:p>
          <a:p>
            <a:pPr lvl="1"/>
            <a:r>
              <a:rPr lang="en-GB" dirty="0"/>
              <a:t>Automatic software updates</a:t>
            </a:r>
          </a:p>
          <a:p>
            <a:pPr marL="457200" lvl="1" indent="0">
              <a:buNone/>
            </a:pPr>
            <a:endParaRPr lang="en-GB" dirty="0"/>
          </a:p>
        </p:txBody>
      </p:sp>
    </p:spTree>
    <p:extLst>
      <p:ext uri="{BB962C8B-B14F-4D97-AF65-F5344CB8AC3E}">
        <p14:creationId xmlns:p14="http://schemas.microsoft.com/office/powerpoint/2010/main" val="1908698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Biometric measures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U</a:t>
            </a:r>
            <a:r>
              <a:rPr lang="en-GB" b="0" i="0" u="none" strike="noStrike" dirty="0">
                <a:solidFill>
                  <a:srgbClr val="181818"/>
                </a:solidFill>
                <a:effectLst/>
                <a:latin typeface="Quicksand"/>
              </a:rPr>
              <a:t>ses biometrics to confirm a user’s identity</a:t>
            </a:r>
          </a:p>
          <a:p>
            <a:r>
              <a:rPr lang="en-GB" b="0" i="0" u="none" strike="noStrike" dirty="0">
                <a:solidFill>
                  <a:srgbClr val="181818"/>
                </a:solidFill>
                <a:effectLst/>
                <a:latin typeface="Quicksand"/>
              </a:rPr>
              <a:t>Biometrics relates to the measurements of the body, and could include finger prints, facial recognition, voice recognition or even retinal scanning</a:t>
            </a:r>
          </a:p>
          <a:p>
            <a:endParaRPr lang="en-GB" b="0" i="0" u="none" strike="noStrike" dirty="0">
              <a:solidFill>
                <a:srgbClr val="181818"/>
              </a:solidFill>
              <a:effectLst/>
              <a:latin typeface="Quicksand"/>
            </a:endParaRPr>
          </a:p>
          <a:p>
            <a:pPr marL="457200" lvl="1" indent="0">
              <a:buNone/>
            </a:pPr>
            <a:endParaRPr lang="en-GB" dirty="0"/>
          </a:p>
        </p:txBody>
      </p:sp>
      <p:pic>
        <p:nvPicPr>
          <p:cNvPr id="5" name="Picture 4" descr="A picture containing person, person, wall, indoor&#10;&#10;Description automatically generated">
            <a:extLst>
              <a:ext uri="{FF2B5EF4-FFF2-40B4-BE49-F238E27FC236}">
                <a16:creationId xmlns:a16="http://schemas.microsoft.com/office/drawing/2014/main" id="{EC6000F5-01F9-2141-9AC9-E7B9189205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10450" y="3683000"/>
            <a:ext cx="3943350" cy="2628900"/>
          </a:xfrm>
          <a:prstGeom prst="rect">
            <a:avLst/>
          </a:prstGeom>
        </p:spPr>
      </p:pic>
    </p:spTree>
    <p:extLst>
      <p:ext uri="{BB962C8B-B14F-4D97-AF65-F5344CB8AC3E}">
        <p14:creationId xmlns:p14="http://schemas.microsoft.com/office/powerpoint/2010/main" val="224499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Biometric measures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U</a:t>
            </a:r>
            <a:r>
              <a:rPr lang="en-GB" b="0" i="0" u="none" strike="noStrike" dirty="0">
                <a:solidFill>
                  <a:srgbClr val="181818"/>
                </a:solidFill>
                <a:effectLst/>
                <a:latin typeface="Quicksand"/>
              </a:rPr>
              <a:t>ses biometrics to confirm a user’s identity</a:t>
            </a:r>
          </a:p>
          <a:p>
            <a:r>
              <a:rPr lang="en-GB" b="0" i="0" u="none" strike="noStrike" dirty="0">
                <a:solidFill>
                  <a:srgbClr val="181818"/>
                </a:solidFill>
                <a:effectLst/>
                <a:latin typeface="Quicksand"/>
              </a:rPr>
              <a:t>Biometrics relates to the measurements of the body, and could include finger prints, facial recognition, voice recognition or even retinal scanning</a:t>
            </a:r>
          </a:p>
          <a:p>
            <a:endParaRPr lang="en-GB" dirty="0">
              <a:solidFill>
                <a:srgbClr val="181818"/>
              </a:solidFill>
              <a:latin typeface="Quicksand"/>
            </a:endParaRPr>
          </a:p>
          <a:p>
            <a:r>
              <a:rPr lang="en-GB" b="1" dirty="0">
                <a:solidFill>
                  <a:srgbClr val="181818"/>
                </a:solidFill>
                <a:latin typeface="Quicksand"/>
              </a:rPr>
              <a:t>Do any of your devices have these?</a:t>
            </a:r>
            <a:endParaRPr lang="en-GB" b="1" i="0" u="none" strike="noStrike" dirty="0">
              <a:solidFill>
                <a:srgbClr val="181818"/>
              </a:solidFill>
              <a:effectLst/>
              <a:latin typeface="Quicksand"/>
            </a:endParaRPr>
          </a:p>
          <a:p>
            <a:endParaRPr lang="en-GB" b="0" i="0" u="none" strike="noStrike" dirty="0">
              <a:solidFill>
                <a:srgbClr val="181818"/>
              </a:solidFill>
              <a:effectLst/>
              <a:latin typeface="Quicksand"/>
            </a:endParaRPr>
          </a:p>
          <a:p>
            <a:pPr marL="457200" lvl="1" indent="0">
              <a:buNone/>
            </a:pPr>
            <a:endParaRPr lang="en-GB" dirty="0"/>
          </a:p>
        </p:txBody>
      </p:sp>
      <p:pic>
        <p:nvPicPr>
          <p:cNvPr id="5" name="Picture 4" descr="A picture containing person, person, wall, indoor&#10;&#10;Description automatically generated">
            <a:extLst>
              <a:ext uri="{FF2B5EF4-FFF2-40B4-BE49-F238E27FC236}">
                <a16:creationId xmlns:a16="http://schemas.microsoft.com/office/drawing/2014/main" id="{EC6000F5-01F9-2141-9AC9-E7B9189205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10450" y="3683000"/>
            <a:ext cx="3943350" cy="2628900"/>
          </a:xfrm>
          <a:prstGeom prst="rect">
            <a:avLst/>
          </a:prstGeom>
        </p:spPr>
      </p:pic>
    </p:spTree>
    <p:extLst>
      <p:ext uri="{BB962C8B-B14F-4D97-AF65-F5344CB8AC3E}">
        <p14:creationId xmlns:p14="http://schemas.microsoft.com/office/powerpoint/2010/main" val="1244993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Password systems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M</a:t>
            </a:r>
            <a:r>
              <a:rPr lang="en-GB" b="0" i="0" u="none" strike="noStrike" dirty="0">
                <a:solidFill>
                  <a:srgbClr val="181818"/>
                </a:solidFill>
                <a:effectLst/>
                <a:latin typeface="Quicksand"/>
              </a:rPr>
              <a:t>aking use of passwords which are known only by those people who should access the system</a:t>
            </a:r>
          </a:p>
          <a:p>
            <a:pPr marL="457200" lvl="1" indent="0">
              <a:buNone/>
            </a:pPr>
            <a:endParaRPr lang="en-GB"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B251B3C1-6989-1D4A-AB7E-1F4197FA41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43800" y="2609850"/>
            <a:ext cx="3810000" cy="2552700"/>
          </a:xfrm>
          <a:prstGeom prst="rect">
            <a:avLst/>
          </a:prstGeom>
        </p:spPr>
      </p:pic>
    </p:spTree>
    <p:extLst>
      <p:ext uri="{BB962C8B-B14F-4D97-AF65-F5344CB8AC3E}">
        <p14:creationId xmlns:p14="http://schemas.microsoft.com/office/powerpoint/2010/main" val="2264710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Password systems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M</a:t>
            </a:r>
            <a:r>
              <a:rPr lang="en-GB" b="0" i="0" u="none" strike="noStrike" dirty="0">
                <a:solidFill>
                  <a:srgbClr val="181818"/>
                </a:solidFill>
                <a:effectLst/>
                <a:latin typeface="Quicksand"/>
              </a:rPr>
              <a:t>aking use of passwords which are known only by those people who should access the system</a:t>
            </a:r>
          </a:p>
          <a:p>
            <a:endParaRPr lang="en-GB" dirty="0">
              <a:solidFill>
                <a:srgbClr val="181818"/>
              </a:solidFill>
              <a:latin typeface="Quicksand"/>
            </a:endParaRPr>
          </a:p>
          <a:p>
            <a:r>
              <a:rPr lang="en-GB" b="1" dirty="0">
                <a:solidFill>
                  <a:srgbClr val="181818"/>
                </a:solidFill>
                <a:latin typeface="Quicksand"/>
              </a:rPr>
              <a:t>Do any of your devices have these?</a:t>
            </a:r>
            <a:endParaRPr lang="en-GB" b="1" i="0" u="none" strike="noStrike" dirty="0">
              <a:solidFill>
                <a:srgbClr val="181818"/>
              </a:solidFill>
              <a:effectLst/>
              <a:latin typeface="Quicksand"/>
            </a:endParaRPr>
          </a:p>
          <a:p>
            <a:endParaRPr lang="en-GB" b="0" i="0" u="none" strike="noStrike" dirty="0">
              <a:solidFill>
                <a:srgbClr val="181818"/>
              </a:solidFill>
              <a:effectLst/>
              <a:latin typeface="Quicksand"/>
            </a:endParaRPr>
          </a:p>
          <a:p>
            <a:pPr marL="457200" lvl="1" indent="0">
              <a:buNone/>
            </a:pPr>
            <a:endParaRPr lang="en-GB"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B251B3C1-6989-1D4A-AB7E-1F4197FA41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43800" y="2609850"/>
            <a:ext cx="3810000" cy="2552700"/>
          </a:xfrm>
          <a:prstGeom prst="rect">
            <a:avLst/>
          </a:prstGeom>
        </p:spPr>
      </p:pic>
    </p:spTree>
    <p:extLst>
      <p:ext uri="{BB962C8B-B14F-4D97-AF65-F5344CB8AC3E}">
        <p14:creationId xmlns:p14="http://schemas.microsoft.com/office/powerpoint/2010/main" val="2604734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CAPTCHA</a:t>
            </a:r>
          </a:p>
        </p:txBody>
      </p:sp>
      <p:pic>
        <p:nvPicPr>
          <p:cNvPr id="7" name="Picture 6" descr="Graphical user interface, application&#10;&#10;Description automatically generated">
            <a:extLst>
              <a:ext uri="{FF2B5EF4-FFF2-40B4-BE49-F238E27FC236}">
                <a16:creationId xmlns:a16="http://schemas.microsoft.com/office/drawing/2014/main" id="{A9BB2684-A99D-B046-94E4-32D8FD4BEB4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00224" y="1825625"/>
            <a:ext cx="7834316" cy="4103689"/>
          </a:xfrm>
          <a:prstGeom prst="rect">
            <a:avLst/>
          </a:prstGeom>
        </p:spPr>
      </p:pic>
    </p:spTree>
    <p:extLst>
      <p:ext uri="{BB962C8B-B14F-4D97-AF65-F5344CB8AC3E}">
        <p14:creationId xmlns:p14="http://schemas.microsoft.com/office/powerpoint/2010/main" val="3709959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CAPTCHA</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T</a:t>
            </a:r>
            <a:r>
              <a:rPr lang="en-GB" b="0" i="0" u="none" strike="noStrike" dirty="0">
                <a:solidFill>
                  <a:srgbClr val="181818"/>
                </a:solidFill>
                <a:effectLst/>
                <a:latin typeface="Quicksand"/>
              </a:rPr>
              <a:t>hese are the little boxes that appear on the screen to prove you are not a robot</a:t>
            </a:r>
          </a:p>
          <a:p>
            <a:r>
              <a:rPr lang="en-GB" b="0" i="0" u="none" strike="noStrike" dirty="0">
                <a:solidFill>
                  <a:srgbClr val="181818"/>
                </a:solidFill>
                <a:effectLst/>
                <a:latin typeface="Quicksand"/>
              </a:rPr>
              <a:t>They include tests such as ‘select all the images of cars’ or ‘what do these words say’</a:t>
            </a:r>
          </a:p>
          <a:p>
            <a:r>
              <a:rPr lang="en-GB" b="0" i="0" u="none" strike="noStrike" dirty="0">
                <a:solidFill>
                  <a:srgbClr val="181818"/>
                </a:solidFill>
                <a:effectLst/>
                <a:latin typeface="Quicksand"/>
              </a:rPr>
              <a:t>The idea is to provide tasks that are very difficult for computers to perform, but relatively easy for humans</a:t>
            </a:r>
          </a:p>
          <a:p>
            <a:r>
              <a:rPr lang="en-GB" b="0" i="0" u="none" strike="noStrike" dirty="0">
                <a:solidFill>
                  <a:srgbClr val="181818"/>
                </a:solidFill>
                <a:effectLst/>
                <a:latin typeface="Quicksand"/>
              </a:rPr>
              <a:t>By doing this, it will stop bots from being able to repeatedly access a site to try and crack passwords</a:t>
            </a:r>
          </a:p>
          <a:p>
            <a:pPr lvl="1"/>
            <a:endParaRPr lang="en-GB" dirty="0"/>
          </a:p>
        </p:txBody>
      </p:sp>
    </p:spTree>
    <p:extLst>
      <p:ext uri="{BB962C8B-B14F-4D97-AF65-F5344CB8AC3E}">
        <p14:creationId xmlns:p14="http://schemas.microsoft.com/office/powerpoint/2010/main" val="27061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The main threats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a typeface="Times New Roman" panose="02020603050405020304" pitchFamily="18" charset="0"/>
              </a:rPr>
              <a:t>S</a:t>
            </a:r>
            <a:r>
              <a:rPr lang="en-GB" sz="2200" dirty="0">
                <a:solidFill>
                  <a:srgbClr val="000000"/>
                </a:solidFill>
                <a:effectLst/>
                <a:ea typeface="Times New Roman" panose="02020603050405020304" pitchFamily="18" charset="0"/>
              </a:rPr>
              <a:t>ocial engineering techniques</a:t>
            </a:r>
          </a:p>
          <a:p>
            <a:pPr>
              <a:spcAft>
                <a:spcPts val="1440"/>
              </a:spcAft>
            </a:pPr>
            <a:r>
              <a:rPr lang="en-GB" sz="2200" dirty="0">
                <a:solidFill>
                  <a:srgbClr val="000000"/>
                </a:solidFill>
                <a:ea typeface="Times New Roman" panose="02020603050405020304" pitchFamily="18" charset="0"/>
              </a:rPr>
              <a:t>M</a:t>
            </a:r>
            <a:r>
              <a:rPr lang="en-GB" sz="2200" dirty="0">
                <a:solidFill>
                  <a:srgbClr val="000000"/>
                </a:solidFill>
                <a:effectLst/>
                <a:ea typeface="Times New Roman" panose="02020603050405020304" pitchFamily="18" charset="0"/>
              </a:rPr>
              <a:t>alicious code </a:t>
            </a:r>
          </a:p>
          <a:p>
            <a:pPr>
              <a:spcAft>
                <a:spcPts val="1440"/>
              </a:spcAft>
            </a:pPr>
            <a:r>
              <a:rPr lang="en-GB" sz="2200" dirty="0">
                <a:solidFill>
                  <a:srgbClr val="000000"/>
                </a:solidFill>
                <a:ea typeface="Times New Roman" panose="02020603050405020304" pitchFamily="18" charset="0"/>
              </a:rPr>
              <a:t>P</a:t>
            </a:r>
            <a:r>
              <a:rPr lang="en-GB" sz="2200" dirty="0">
                <a:solidFill>
                  <a:srgbClr val="000000"/>
                </a:solidFill>
                <a:effectLst/>
                <a:ea typeface="Times New Roman" panose="02020603050405020304" pitchFamily="18" charset="0"/>
              </a:rPr>
              <a:t>harming</a:t>
            </a:r>
          </a:p>
          <a:p>
            <a:pPr>
              <a:spcAft>
                <a:spcPts val="1440"/>
              </a:spcAft>
            </a:pPr>
            <a:r>
              <a:rPr lang="en-GB" sz="2200" dirty="0">
                <a:solidFill>
                  <a:srgbClr val="000000"/>
                </a:solidFill>
                <a:ea typeface="Times New Roman" panose="02020603050405020304" pitchFamily="18" charset="0"/>
              </a:rPr>
              <a:t>W</a:t>
            </a:r>
            <a:r>
              <a:rPr lang="en-GB" sz="2200" dirty="0">
                <a:solidFill>
                  <a:srgbClr val="000000"/>
                </a:solidFill>
                <a:effectLst/>
                <a:ea typeface="Times New Roman" panose="02020603050405020304" pitchFamily="18" charset="0"/>
              </a:rPr>
              <a:t>eak and default passwords</a:t>
            </a:r>
          </a:p>
          <a:p>
            <a:pPr>
              <a:spcAft>
                <a:spcPts val="1440"/>
              </a:spcAft>
            </a:pPr>
            <a:r>
              <a:rPr lang="en-GB" sz="2200" dirty="0">
                <a:solidFill>
                  <a:srgbClr val="000000"/>
                </a:solidFill>
                <a:ea typeface="Times New Roman" panose="02020603050405020304" pitchFamily="18" charset="0"/>
              </a:rPr>
              <a:t>M</a:t>
            </a:r>
            <a:r>
              <a:rPr lang="en-GB" sz="2200" dirty="0">
                <a:solidFill>
                  <a:srgbClr val="000000"/>
                </a:solidFill>
                <a:effectLst/>
                <a:ea typeface="Times New Roman" panose="02020603050405020304" pitchFamily="18" charset="0"/>
              </a:rPr>
              <a:t>isconfigured access rights</a:t>
            </a:r>
          </a:p>
          <a:p>
            <a:pPr>
              <a:spcAft>
                <a:spcPts val="1440"/>
              </a:spcAft>
            </a:pPr>
            <a:r>
              <a:rPr lang="en-GB" sz="2200" dirty="0">
                <a:solidFill>
                  <a:srgbClr val="000000"/>
                </a:solidFill>
                <a:ea typeface="Times New Roman" panose="02020603050405020304" pitchFamily="18" charset="0"/>
              </a:rPr>
              <a:t>R</a:t>
            </a:r>
            <a:r>
              <a:rPr lang="en-GB" sz="2200" dirty="0">
                <a:solidFill>
                  <a:srgbClr val="000000"/>
                </a:solidFill>
                <a:effectLst/>
                <a:ea typeface="Times New Roman" panose="02020603050405020304" pitchFamily="18" charset="0"/>
              </a:rPr>
              <a:t>emovable media</a:t>
            </a:r>
          </a:p>
          <a:p>
            <a:pPr>
              <a:spcAft>
                <a:spcPts val="1440"/>
              </a:spcAft>
            </a:pPr>
            <a:r>
              <a:rPr lang="en-GB" sz="2200" dirty="0">
                <a:solidFill>
                  <a:srgbClr val="000000"/>
                </a:solidFill>
                <a:ea typeface="Times New Roman" panose="02020603050405020304" pitchFamily="18" charset="0"/>
              </a:rPr>
              <a:t>U</a:t>
            </a:r>
            <a:r>
              <a:rPr lang="en-GB" sz="2200" dirty="0">
                <a:solidFill>
                  <a:srgbClr val="000000"/>
                </a:solidFill>
                <a:effectLst/>
                <a:ea typeface="Times New Roman" panose="02020603050405020304" pitchFamily="18" charset="0"/>
              </a:rPr>
              <a:t>npatched and/or outdated software.</a:t>
            </a:r>
          </a:p>
        </p:txBody>
      </p:sp>
    </p:spTree>
    <p:extLst>
      <p:ext uri="{BB962C8B-B14F-4D97-AF65-F5344CB8AC3E}">
        <p14:creationId xmlns:p14="http://schemas.microsoft.com/office/powerpoint/2010/main" val="3653166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Email confirmations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M</a:t>
            </a:r>
            <a:r>
              <a:rPr lang="en-GB" b="0" i="0" u="none" strike="noStrike" dirty="0">
                <a:solidFill>
                  <a:srgbClr val="181818"/>
                </a:solidFill>
                <a:effectLst/>
                <a:latin typeface="Quicksand"/>
              </a:rPr>
              <a:t>ost companies will send through emails to your email account where you are able to complete additional tasks</a:t>
            </a:r>
          </a:p>
          <a:p>
            <a:r>
              <a:rPr lang="en-GB" b="0" i="0" u="none" strike="noStrike" dirty="0">
                <a:solidFill>
                  <a:srgbClr val="181818"/>
                </a:solidFill>
                <a:effectLst/>
                <a:latin typeface="Quicksand"/>
              </a:rPr>
              <a:t>For example, in order to reset your password, you may answer a few questions online, but the password reset link (or new temporary password) will ultimately be sent to your inbox so that you can confirm the details there</a:t>
            </a:r>
          </a:p>
          <a:p>
            <a:pPr lvl="1"/>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8561FCB6-7643-3848-8CB8-2F9F879352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47355" y="4058444"/>
            <a:ext cx="3245908" cy="2434431"/>
          </a:xfrm>
          <a:prstGeom prst="rect">
            <a:avLst/>
          </a:prstGeom>
        </p:spPr>
      </p:pic>
    </p:spTree>
    <p:extLst>
      <p:ext uri="{BB962C8B-B14F-4D97-AF65-F5344CB8AC3E}">
        <p14:creationId xmlns:p14="http://schemas.microsoft.com/office/powerpoint/2010/main" val="3928413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987-7AC6-BA46-92D5-F0C28F477A86}"/>
              </a:ext>
            </a:extLst>
          </p:cNvPr>
          <p:cNvSpPr>
            <a:spLocks noGrp="1"/>
          </p:cNvSpPr>
          <p:nvPr>
            <p:ph type="title"/>
          </p:nvPr>
        </p:nvSpPr>
        <p:spPr/>
        <p:txBody>
          <a:bodyPr/>
          <a:lstStyle/>
          <a:p>
            <a:r>
              <a:rPr lang="en-GB" dirty="0"/>
              <a:t>Automatic software updates</a:t>
            </a:r>
          </a:p>
        </p:txBody>
      </p:sp>
      <p:sp>
        <p:nvSpPr>
          <p:cNvPr id="3" name="Content Placeholder 2">
            <a:extLst>
              <a:ext uri="{FF2B5EF4-FFF2-40B4-BE49-F238E27FC236}">
                <a16:creationId xmlns:a16="http://schemas.microsoft.com/office/drawing/2014/main" id="{03B43D5A-77E2-3C4D-911A-79BDDEDFC861}"/>
              </a:ext>
            </a:extLst>
          </p:cNvPr>
          <p:cNvSpPr>
            <a:spLocks noGrp="1"/>
          </p:cNvSpPr>
          <p:nvPr>
            <p:ph idx="1"/>
          </p:nvPr>
        </p:nvSpPr>
        <p:spPr/>
        <p:txBody>
          <a:bodyPr/>
          <a:lstStyle/>
          <a:p>
            <a:r>
              <a:rPr lang="en-GB" dirty="0">
                <a:solidFill>
                  <a:srgbClr val="181818"/>
                </a:solidFill>
                <a:latin typeface="Quicksand"/>
              </a:rPr>
              <a:t>B</a:t>
            </a:r>
            <a:r>
              <a:rPr lang="en-GB" b="0" i="0" u="none" strike="noStrike" dirty="0">
                <a:solidFill>
                  <a:srgbClr val="181818"/>
                </a:solidFill>
                <a:effectLst/>
                <a:latin typeface="Quicksand"/>
              </a:rPr>
              <a:t>y automatically updating software, the bugs that are patched in new updates of programs will be automatically (and therefore quickly) fixed before they can be exploited</a:t>
            </a:r>
          </a:p>
          <a:p>
            <a:pPr lvl="1"/>
            <a:endParaRPr lang="en-GB" dirty="0"/>
          </a:p>
        </p:txBody>
      </p:sp>
      <p:pic>
        <p:nvPicPr>
          <p:cNvPr id="4" name="Picture 3" descr="Graphical user interface, application&#10;&#10;Description automatically generated">
            <a:extLst>
              <a:ext uri="{FF2B5EF4-FFF2-40B4-BE49-F238E27FC236}">
                <a16:creationId xmlns:a16="http://schemas.microsoft.com/office/drawing/2014/main" id="{A5367509-AB57-EE41-888A-CE4E8911640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16375" y="3783562"/>
            <a:ext cx="4159250" cy="2217188"/>
          </a:xfrm>
          <a:prstGeom prst="rect">
            <a:avLst/>
          </a:prstGeom>
        </p:spPr>
      </p:pic>
    </p:spTree>
    <p:extLst>
      <p:ext uri="{BB962C8B-B14F-4D97-AF65-F5344CB8AC3E}">
        <p14:creationId xmlns:p14="http://schemas.microsoft.com/office/powerpoint/2010/main" val="1396324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r>
              <a:rPr lang="en-GB" dirty="0"/>
              <a:t>Make flash cards summarising what we have learnt today</a:t>
            </a:r>
          </a:p>
          <a:p>
            <a:r>
              <a:rPr lang="en-GB" dirty="0"/>
              <a:t>Test yourself until you get all of them correct</a:t>
            </a:r>
          </a:p>
        </p:txBody>
      </p:sp>
    </p:spTree>
    <p:extLst>
      <p:ext uri="{BB962C8B-B14F-4D97-AF65-F5344CB8AC3E}">
        <p14:creationId xmlns:p14="http://schemas.microsoft.com/office/powerpoint/2010/main" val="1581921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ILO’s</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latin typeface="Arial" panose="020B0604020202020204" pitchFamily="34" charset="0"/>
                <a:ea typeface="MS Mincho" panose="02020609040205080304" pitchFamily="49" charset="-128"/>
              </a:rPr>
              <a:t>Be able to describe a range of security methods</a:t>
            </a:r>
            <a:endParaRPr lang="en-GB" sz="1200" dirty="0">
              <a:effectLst/>
            </a:endParaRPr>
          </a:p>
        </p:txBody>
      </p:sp>
    </p:spTree>
    <p:extLst>
      <p:ext uri="{BB962C8B-B14F-4D97-AF65-F5344CB8AC3E}">
        <p14:creationId xmlns:p14="http://schemas.microsoft.com/office/powerpoint/2010/main" val="1698460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F5D-63B4-FD44-B177-3D22CC5E46BA}"/>
              </a:ext>
            </a:extLst>
          </p:cNvPr>
          <p:cNvSpPr>
            <a:spLocks noGrp="1"/>
          </p:cNvSpPr>
          <p:nvPr>
            <p:ph type="title"/>
          </p:nvPr>
        </p:nvSpPr>
        <p:spPr/>
        <p:txBody>
          <a:bodyPr/>
          <a:lstStyle/>
          <a:p>
            <a:r>
              <a:rPr lang="en-GB" dirty="0"/>
              <a:t>Bonus video</a:t>
            </a:r>
          </a:p>
        </p:txBody>
      </p:sp>
      <p:sp>
        <p:nvSpPr>
          <p:cNvPr id="3" name="Content Placeholder 2">
            <a:extLst>
              <a:ext uri="{FF2B5EF4-FFF2-40B4-BE49-F238E27FC236}">
                <a16:creationId xmlns:a16="http://schemas.microsoft.com/office/drawing/2014/main" id="{F892EB02-A65F-5D4F-A115-44B1630E1226}"/>
              </a:ext>
            </a:extLst>
          </p:cNvPr>
          <p:cNvSpPr>
            <a:spLocks noGrp="1"/>
          </p:cNvSpPr>
          <p:nvPr>
            <p:ph idx="1"/>
          </p:nvPr>
        </p:nvSpPr>
        <p:spPr/>
        <p:txBody>
          <a:bodyPr>
            <a:normAutofit/>
          </a:bodyPr>
          <a:lstStyle/>
          <a:p>
            <a:pPr marL="342900" lvl="0" indent="-342900">
              <a:spcAft>
                <a:spcPts val="1440"/>
              </a:spcAft>
              <a:buFont typeface="Symbol" pitchFamily="2" charset="2"/>
              <a:buChar char=""/>
            </a:pPr>
            <a:r>
              <a:rPr lang="en-US" sz="1800" dirty="0">
                <a:effectLst/>
                <a:ea typeface="MS Mincho" panose="02020609040205080304" pitchFamily="49" charset="-128"/>
              </a:rPr>
              <a:t>Catch me if you can – guy (1hr)</a:t>
            </a:r>
          </a:p>
          <a:p>
            <a:pPr marL="342900" lvl="0" indent="-342900">
              <a:spcAft>
                <a:spcPts val="1440"/>
              </a:spcAft>
              <a:buFont typeface="Symbol" pitchFamily="2" charset="2"/>
              <a:buChar char=""/>
            </a:pPr>
            <a:r>
              <a:rPr lang="en-GB" sz="1800" dirty="0">
                <a:effectLst/>
              </a:rPr>
              <a:t>https://</a:t>
            </a:r>
            <a:r>
              <a:rPr lang="en-GB" sz="1800" dirty="0" err="1">
                <a:effectLst/>
              </a:rPr>
              <a:t>www.youtube.com</a:t>
            </a:r>
            <a:r>
              <a:rPr lang="en-GB" sz="1800" dirty="0">
                <a:effectLst/>
              </a:rPr>
              <a:t>/</a:t>
            </a:r>
            <a:r>
              <a:rPr lang="en-GB" sz="1800" dirty="0" err="1">
                <a:effectLst/>
              </a:rPr>
              <a:t>watch?v</a:t>
            </a:r>
            <a:r>
              <a:rPr lang="en-GB" sz="1800" dirty="0">
                <a:effectLst/>
              </a:rPr>
              <a:t>=vsMydMDi3rI&amp;pp=ygUaZ29vZ2xlIGNhdGNoIG1lIGlmIHlvdSBjYW4%3D</a:t>
            </a:r>
          </a:p>
        </p:txBody>
      </p:sp>
    </p:spTree>
    <p:extLst>
      <p:ext uri="{BB962C8B-B14F-4D97-AF65-F5344CB8AC3E}">
        <p14:creationId xmlns:p14="http://schemas.microsoft.com/office/powerpoint/2010/main" val="51546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The main threats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b="1" dirty="0">
                <a:solidFill>
                  <a:srgbClr val="000000"/>
                </a:solidFill>
                <a:ea typeface="Times New Roman" panose="02020603050405020304" pitchFamily="18" charset="0"/>
              </a:rPr>
              <a:t>S</a:t>
            </a:r>
            <a:r>
              <a:rPr lang="en-GB" sz="2200" b="1" dirty="0">
                <a:solidFill>
                  <a:srgbClr val="000000"/>
                </a:solidFill>
                <a:effectLst/>
                <a:ea typeface="Times New Roman" panose="02020603050405020304" pitchFamily="18" charset="0"/>
              </a:rPr>
              <a:t>ocial engineering techniques</a:t>
            </a:r>
          </a:p>
          <a:p>
            <a:pPr>
              <a:spcAft>
                <a:spcPts val="1440"/>
              </a:spcAft>
            </a:pPr>
            <a:r>
              <a:rPr lang="en-GB" sz="2200" b="1" dirty="0">
                <a:solidFill>
                  <a:srgbClr val="000000"/>
                </a:solidFill>
                <a:ea typeface="Times New Roman" panose="02020603050405020304" pitchFamily="18" charset="0"/>
              </a:rPr>
              <a:t>M</a:t>
            </a:r>
            <a:r>
              <a:rPr lang="en-GB" sz="2200" b="1" dirty="0">
                <a:solidFill>
                  <a:srgbClr val="000000"/>
                </a:solidFill>
                <a:effectLst/>
                <a:ea typeface="Times New Roman" panose="02020603050405020304" pitchFamily="18" charset="0"/>
              </a:rPr>
              <a:t>alicious code </a:t>
            </a:r>
          </a:p>
          <a:p>
            <a:pPr>
              <a:spcAft>
                <a:spcPts val="1440"/>
              </a:spcAft>
            </a:pPr>
            <a:r>
              <a:rPr lang="en-GB" sz="2200" b="1" dirty="0">
                <a:solidFill>
                  <a:srgbClr val="000000"/>
                </a:solidFill>
                <a:ea typeface="Times New Roman" panose="02020603050405020304" pitchFamily="18" charset="0"/>
              </a:rPr>
              <a:t>P</a:t>
            </a:r>
            <a:r>
              <a:rPr lang="en-GB" sz="2200" b="1" dirty="0">
                <a:solidFill>
                  <a:srgbClr val="000000"/>
                </a:solidFill>
                <a:effectLst/>
                <a:ea typeface="Times New Roman" panose="02020603050405020304" pitchFamily="18" charset="0"/>
              </a:rPr>
              <a:t>harming</a:t>
            </a:r>
          </a:p>
          <a:p>
            <a:pPr>
              <a:spcAft>
                <a:spcPts val="1440"/>
              </a:spcAft>
            </a:pPr>
            <a:r>
              <a:rPr lang="en-GB" sz="2200" dirty="0">
                <a:solidFill>
                  <a:srgbClr val="000000"/>
                </a:solidFill>
                <a:ea typeface="Times New Roman" panose="02020603050405020304" pitchFamily="18" charset="0"/>
              </a:rPr>
              <a:t>W</a:t>
            </a:r>
            <a:r>
              <a:rPr lang="en-GB" sz="2200" dirty="0">
                <a:solidFill>
                  <a:srgbClr val="000000"/>
                </a:solidFill>
                <a:effectLst/>
                <a:ea typeface="Times New Roman" panose="02020603050405020304" pitchFamily="18" charset="0"/>
              </a:rPr>
              <a:t>eak and default passwords</a:t>
            </a:r>
          </a:p>
          <a:p>
            <a:pPr>
              <a:spcAft>
                <a:spcPts val="1440"/>
              </a:spcAft>
            </a:pPr>
            <a:r>
              <a:rPr lang="en-GB" sz="2200" dirty="0">
                <a:solidFill>
                  <a:srgbClr val="000000"/>
                </a:solidFill>
                <a:ea typeface="Times New Roman" panose="02020603050405020304" pitchFamily="18" charset="0"/>
              </a:rPr>
              <a:t>M</a:t>
            </a:r>
            <a:r>
              <a:rPr lang="en-GB" sz="2200" dirty="0">
                <a:solidFill>
                  <a:srgbClr val="000000"/>
                </a:solidFill>
                <a:effectLst/>
                <a:ea typeface="Times New Roman" panose="02020603050405020304" pitchFamily="18" charset="0"/>
              </a:rPr>
              <a:t>isconfigured access rights</a:t>
            </a:r>
          </a:p>
          <a:p>
            <a:pPr>
              <a:spcAft>
                <a:spcPts val="1440"/>
              </a:spcAft>
            </a:pPr>
            <a:r>
              <a:rPr lang="en-GB" sz="2200" dirty="0">
                <a:solidFill>
                  <a:srgbClr val="000000"/>
                </a:solidFill>
                <a:ea typeface="Times New Roman" panose="02020603050405020304" pitchFamily="18" charset="0"/>
              </a:rPr>
              <a:t>R</a:t>
            </a:r>
            <a:r>
              <a:rPr lang="en-GB" sz="2200" dirty="0">
                <a:solidFill>
                  <a:srgbClr val="000000"/>
                </a:solidFill>
                <a:effectLst/>
                <a:ea typeface="Times New Roman" panose="02020603050405020304" pitchFamily="18" charset="0"/>
              </a:rPr>
              <a:t>emovable media</a:t>
            </a:r>
          </a:p>
          <a:p>
            <a:pPr>
              <a:spcAft>
                <a:spcPts val="1440"/>
              </a:spcAft>
            </a:pPr>
            <a:r>
              <a:rPr lang="en-GB" sz="2200" dirty="0">
                <a:solidFill>
                  <a:srgbClr val="000000"/>
                </a:solidFill>
                <a:ea typeface="Times New Roman" panose="02020603050405020304" pitchFamily="18" charset="0"/>
              </a:rPr>
              <a:t>U</a:t>
            </a:r>
            <a:r>
              <a:rPr lang="en-GB" sz="2200" dirty="0">
                <a:solidFill>
                  <a:srgbClr val="000000"/>
                </a:solidFill>
                <a:effectLst/>
                <a:ea typeface="Times New Roman" panose="02020603050405020304" pitchFamily="18" charset="0"/>
              </a:rPr>
              <a:t>npatched and/or outdated software.</a:t>
            </a:r>
          </a:p>
        </p:txBody>
      </p:sp>
    </p:spTree>
    <p:extLst>
      <p:ext uri="{BB962C8B-B14F-4D97-AF65-F5344CB8AC3E}">
        <p14:creationId xmlns:p14="http://schemas.microsoft.com/office/powerpoint/2010/main" val="335357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The main threats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chemeClr val="bg2"/>
                </a:solidFill>
                <a:ea typeface="Times New Roman" panose="02020603050405020304" pitchFamily="18" charset="0"/>
              </a:rPr>
              <a:t>S</a:t>
            </a:r>
            <a:r>
              <a:rPr lang="en-GB" sz="2200" dirty="0">
                <a:solidFill>
                  <a:schemeClr val="bg2"/>
                </a:solidFill>
                <a:effectLst/>
                <a:ea typeface="Times New Roman" panose="02020603050405020304" pitchFamily="18" charset="0"/>
              </a:rPr>
              <a:t>ocial engineering techniques</a:t>
            </a:r>
          </a:p>
          <a:p>
            <a:pPr>
              <a:spcAft>
                <a:spcPts val="1440"/>
              </a:spcAft>
            </a:pPr>
            <a:r>
              <a:rPr lang="en-GB" sz="2200" dirty="0">
                <a:solidFill>
                  <a:schemeClr val="bg2"/>
                </a:solidFill>
                <a:ea typeface="Times New Roman" panose="02020603050405020304" pitchFamily="18" charset="0"/>
              </a:rPr>
              <a:t>M</a:t>
            </a:r>
            <a:r>
              <a:rPr lang="en-GB" sz="2200" dirty="0">
                <a:solidFill>
                  <a:schemeClr val="bg2"/>
                </a:solidFill>
                <a:effectLst/>
                <a:ea typeface="Times New Roman" panose="02020603050405020304" pitchFamily="18" charset="0"/>
              </a:rPr>
              <a:t>alicious code </a:t>
            </a:r>
          </a:p>
          <a:p>
            <a:pPr>
              <a:spcAft>
                <a:spcPts val="1440"/>
              </a:spcAft>
            </a:pPr>
            <a:r>
              <a:rPr lang="en-GB" sz="2200" dirty="0">
                <a:solidFill>
                  <a:schemeClr val="bg2"/>
                </a:solidFill>
                <a:ea typeface="Times New Roman" panose="02020603050405020304" pitchFamily="18" charset="0"/>
              </a:rPr>
              <a:t>P</a:t>
            </a:r>
            <a:r>
              <a:rPr lang="en-GB" sz="2200" dirty="0">
                <a:solidFill>
                  <a:schemeClr val="bg2"/>
                </a:solidFill>
                <a:effectLst/>
                <a:ea typeface="Times New Roman" panose="02020603050405020304" pitchFamily="18" charset="0"/>
              </a:rPr>
              <a:t>harming</a:t>
            </a:r>
          </a:p>
          <a:p>
            <a:pPr>
              <a:spcAft>
                <a:spcPts val="1440"/>
              </a:spcAft>
            </a:pPr>
            <a:r>
              <a:rPr lang="en-GB" sz="2200" dirty="0">
                <a:solidFill>
                  <a:srgbClr val="000000"/>
                </a:solidFill>
                <a:ea typeface="Times New Roman" panose="02020603050405020304" pitchFamily="18" charset="0"/>
              </a:rPr>
              <a:t>W</a:t>
            </a:r>
            <a:r>
              <a:rPr lang="en-GB" sz="2200" dirty="0">
                <a:solidFill>
                  <a:srgbClr val="000000"/>
                </a:solidFill>
                <a:effectLst/>
                <a:ea typeface="Times New Roman" panose="02020603050405020304" pitchFamily="18" charset="0"/>
              </a:rPr>
              <a:t>eak and default passwords</a:t>
            </a:r>
          </a:p>
          <a:p>
            <a:pPr>
              <a:spcAft>
                <a:spcPts val="1440"/>
              </a:spcAft>
            </a:pPr>
            <a:r>
              <a:rPr lang="en-GB" sz="2200" dirty="0">
                <a:solidFill>
                  <a:srgbClr val="000000"/>
                </a:solidFill>
                <a:ea typeface="Times New Roman" panose="02020603050405020304" pitchFamily="18" charset="0"/>
              </a:rPr>
              <a:t>M</a:t>
            </a:r>
            <a:r>
              <a:rPr lang="en-GB" sz="2200" dirty="0">
                <a:solidFill>
                  <a:srgbClr val="000000"/>
                </a:solidFill>
                <a:effectLst/>
                <a:ea typeface="Times New Roman" panose="02020603050405020304" pitchFamily="18" charset="0"/>
              </a:rPr>
              <a:t>isconfigured access rights</a:t>
            </a:r>
          </a:p>
          <a:p>
            <a:pPr>
              <a:spcAft>
                <a:spcPts val="1440"/>
              </a:spcAft>
            </a:pPr>
            <a:r>
              <a:rPr lang="en-GB" sz="2200" dirty="0">
                <a:solidFill>
                  <a:srgbClr val="000000"/>
                </a:solidFill>
                <a:ea typeface="Times New Roman" panose="02020603050405020304" pitchFamily="18" charset="0"/>
              </a:rPr>
              <a:t>R</a:t>
            </a:r>
            <a:r>
              <a:rPr lang="en-GB" sz="2200" dirty="0">
                <a:solidFill>
                  <a:srgbClr val="000000"/>
                </a:solidFill>
                <a:effectLst/>
                <a:ea typeface="Times New Roman" panose="02020603050405020304" pitchFamily="18" charset="0"/>
              </a:rPr>
              <a:t>emovable media</a:t>
            </a:r>
          </a:p>
          <a:p>
            <a:pPr>
              <a:spcAft>
                <a:spcPts val="1440"/>
              </a:spcAft>
            </a:pPr>
            <a:r>
              <a:rPr lang="en-GB" sz="2200" dirty="0">
                <a:solidFill>
                  <a:srgbClr val="000000"/>
                </a:solidFill>
                <a:ea typeface="Times New Roman" panose="02020603050405020304" pitchFamily="18" charset="0"/>
              </a:rPr>
              <a:t>U</a:t>
            </a:r>
            <a:r>
              <a:rPr lang="en-GB" sz="2200" dirty="0">
                <a:solidFill>
                  <a:srgbClr val="000000"/>
                </a:solidFill>
                <a:effectLst/>
                <a:ea typeface="Times New Roman" panose="02020603050405020304" pitchFamily="18" charset="0"/>
              </a:rPr>
              <a:t>npatched and/or outdated software.</a:t>
            </a:r>
          </a:p>
        </p:txBody>
      </p:sp>
    </p:spTree>
    <p:extLst>
      <p:ext uri="{BB962C8B-B14F-4D97-AF65-F5344CB8AC3E}">
        <p14:creationId xmlns:p14="http://schemas.microsoft.com/office/powerpoint/2010/main" val="324138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Weak and default passwords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“A lock is only as good as the key”</a:t>
            </a:r>
          </a:p>
          <a:p>
            <a:pPr>
              <a:spcAft>
                <a:spcPts val="1440"/>
              </a:spcAft>
            </a:pPr>
            <a:r>
              <a:rPr lang="en-GB" sz="2200" dirty="0">
                <a:solidFill>
                  <a:srgbClr val="000000"/>
                </a:solidFill>
                <a:ea typeface="Times New Roman" panose="02020603050405020304" pitchFamily="18" charset="0"/>
              </a:rPr>
              <a:t>Easy to guess passwords are a hackers dream</a:t>
            </a:r>
          </a:p>
          <a:p>
            <a:pPr>
              <a:spcAft>
                <a:spcPts val="1440"/>
              </a:spcAft>
            </a:pPr>
            <a:r>
              <a:rPr lang="en-GB" sz="2200" dirty="0">
                <a:solidFill>
                  <a:srgbClr val="000000"/>
                </a:solidFill>
                <a:effectLst/>
                <a:ea typeface="Times New Roman" panose="02020603050405020304" pitchFamily="18" charset="0"/>
              </a:rPr>
              <a:t> in 2017, the two most common passwords were “123456” and “password”</a:t>
            </a:r>
          </a:p>
          <a:p>
            <a:pPr>
              <a:spcAft>
                <a:spcPts val="1440"/>
              </a:spcAft>
            </a:pPr>
            <a:r>
              <a:rPr lang="en-GB" sz="2200" dirty="0">
                <a:solidFill>
                  <a:srgbClr val="000000"/>
                </a:solidFill>
                <a:ea typeface="Times New Roman" panose="02020603050405020304" pitchFamily="18" charset="0"/>
              </a:rPr>
              <a:t>Default passwords need to be changed in case the original algorithm is solved</a:t>
            </a:r>
          </a:p>
          <a:p>
            <a:pPr>
              <a:spcAft>
                <a:spcPts val="1440"/>
              </a:spcAft>
            </a:pPr>
            <a:endParaRPr lang="en-GB" sz="2200" dirty="0">
              <a:solidFill>
                <a:srgbClr val="000000"/>
              </a:solidFill>
              <a:effectLst/>
              <a:ea typeface="Times New Roman" panose="02020603050405020304" pitchFamily="18" charset="0"/>
            </a:endParaRPr>
          </a:p>
          <a:p>
            <a:pPr>
              <a:spcAft>
                <a:spcPts val="1440"/>
              </a:spcAft>
            </a:pPr>
            <a:endParaRPr lang="en-GB" sz="2200" dirty="0">
              <a:solidFill>
                <a:srgbClr val="000000"/>
              </a:solidFill>
              <a:ea typeface="Times New Roman" panose="02020603050405020304" pitchFamily="18" charset="0"/>
            </a:endParaRPr>
          </a:p>
        </p:txBody>
      </p:sp>
      <p:pic>
        <p:nvPicPr>
          <p:cNvPr id="7" name="Picture 6" descr="A picture containing metalware, indoor, lock, key&#10;&#10;Description automatically generated">
            <a:extLst>
              <a:ext uri="{FF2B5EF4-FFF2-40B4-BE49-F238E27FC236}">
                <a16:creationId xmlns:a16="http://schemas.microsoft.com/office/drawing/2014/main" id="{45B36FB2-7266-404A-AD86-7B3462ADBF7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82179" y="3716338"/>
            <a:ext cx="2120152" cy="1671637"/>
          </a:xfrm>
          <a:prstGeom prst="rect">
            <a:avLst/>
          </a:prstGeom>
        </p:spPr>
      </p:pic>
    </p:spTree>
    <p:extLst>
      <p:ext uri="{BB962C8B-B14F-4D97-AF65-F5344CB8AC3E}">
        <p14:creationId xmlns:p14="http://schemas.microsoft.com/office/powerpoint/2010/main" val="124948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8629-3F0A-4C46-99D2-9729210BC61D}"/>
              </a:ext>
            </a:extLst>
          </p:cNvPr>
          <p:cNvSpPr>
            <a:spLocks noGrp="1"/>
          </p:cNvSpPr>
          <p:nvPr>
            <p:ph type="title"/>
          </p:nvPr>
        </p:nvSpPr>
        <p:spPr/>
        <p:txBody>
          <a:bodyPr/>
          <a:lstStyle/>
          <a:p>
            <a:r>
              <a:rPr lang="en-GB" dirty="0"/>
              <a:t>Weak and default passwords</a:t>
            </a:r>
          </a:p>
        </p:txBody>
      </p:sp>
      <p:sp>
        <p:nvSpPr>
          <p:cNvPr id="3" name="Content Placeholder 2">
            <a:extLst>
              <a:ext uri="{FF2B5EF4-FFF2-40B4-BE49-F238E27FC236}">
                <a16:creationId xmlns:a16="http://schemas.microsoft.com/office/drawing/2014/main" id="{89E5529E-37B8-9F4D-B34D-0CB084C98D68}"/>
              </a:ext>
            </a:extLst>
          </p:cNvPr>
          <p:cNvSpPr>
            <a:spLocks noGrp="1"/>
          </p:cNvSpPr>
          <p:nvPr>
            <p:ph idx="1"/>
          </p:nvPr>
        </p:nvSpPr>
        <p:spPr/>
        <p:txBody>
          <a:bodyPr/>
          <a:lstStyle/>
          <a:p>
            <a:pPr>
              <a:spcAft>
                <a:spcPts val="1440"/>
              </a:spcAft>
            </a:pPr>
            <a:r>
              <a:rPr lang="en-GB" sz="2200" dirty="0">
                <a:solidFill>
                  <a:srgbClr val="000000"/>
                </a:solidFill>
                <a:effectLst/>
                <a:ea typeface="Times New Roman" panose="02020603050405020304" pitchFamily="18" charset="0"/>
              </a:rPr>
              <a:t>“A lock is only as good as the key”</a:t>
            </a:r>
          </a:p>
          <a:p>
            <a:pPr>
              <a:spcAft>
                <a:spcPts val="1440"/>
              </a:spcAft>
            </a:pPr>
            <a:r>
              <a:rPr lang="en-GB" sz="2200" dirty="0">
                <a:solidFill>
                  <a:srgbClr val="000000"/>
                </a:solidFill>
                <a:ea typeface="Times New Roman" panose="02020603050405020304" pitchFamily="18" charset="0"/>
              </a:rPr>
              <a:t>Easy to guess passwords are a hackers dream</a:t>
            </a:r>
          </a:p>
          <a:p>
            <a:pPr>
              <a:spcAft>
                <a:spcPts val="1440"/>
              </a:spcAft>
            </a:pPr>
            <a:r>
              <a:rPr lang="en-GB" sz="2200" dirty="0">
                <a:solidFill>
                  <a:srgbClr val="000000"/>
                </a:solidFill>
                <a:effectLst/>
                <a:ea typeface="Times New Roman" panose="02020603050405020304" pitchFamily="18" charset="0"/>
              </a:rPr>
              <a:t> in 2017, the two most common passwords were “123456” and “password”</a:t>
            </a:r>
          </a:p>
          <a:p>
            <a:pPr>
              <a:spcAft>
                <a:spcPts val="1440"/>
              </a:spcAft>
            </a:pPr>
            <a:r>
              <a:rPr lang="en-GB" sz="2200" dirty="0">
                <a:solidFill>
                  <a:srgbClr val="000000"/>
                </a:solidFill>
                <a:ea typeface="Times New Roman" panose="02020603050405020304" pitchFamily="18" charset="0"/>
              </a:rPr>
              <a:t>Default passwords need to be changed in case the original algorithm is solved</a:t>
            </a:r>
          </a:p>
          <a:p>
            <a:pPr>
              <a:spcAft>
                <a:spcPts val="1440"/>
              </a:spcAft>
            </a:pPr>
            <a:r>
              <a:rPr lang="en-GB" sz="2200" b="1" dirty="0">
                <a:solidFill>
                  <a:srgbClr val="000000"/>
                </a:solidFill>
                <a:effectLst/>
                <a:ea typeface="Times New Roman" panose="02020603050405020304" pitchFamily="18" charset="0"/>
              </a:rPr>
              <a:t>What should passwords contain to make them harder to crack?</a:t>
            </a:r>
          </a:p>
        </p:txBody>
      </p:sp>
      <p:pic>
        <p:nvPicPr>
          <p:cNvPr id="5" name="Picture 4" descr="A picture containing metalware, indoor, lock, key&#10;&#10;Description automatically generated">
            <a:extLst>
              <a:ext uri="{FF2B5EF4-FFF2-40B4-BE49-F238E27FC236}">
                <a16:creationId xmlns:a16="http://schemas.microsoft.com/office/drawing/2014/main" id="{501599D4-7ED5-2D4F-B70A-40CA9B64AC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82179" y="3716338"/>
            <a:ext cx="2120152" cy="1671637"/>
          </a:xfrm>
          <a:prstGeom prst="rect">
            <a:avLst/>
          </a:prstGeom>
        </p:spPr>
      </p:pic>
    </p:spTree>
    <p:extLst>
      <p:ext uri="{BB962C8B-B14F-4D97-AF65-F5344CB8AC3E}">
        <p14:creationId xmlns:p14="http://schemas.microsoft.com/office/powerpoint/2010/main" val="1349366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2029</Words>
  <Application>Microsoft Macintosh PowerPoint</Application>
  <PresentationFormat>Widescreen</PresentationFormat>
  <Paragraphs>240</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Quicksand</vt:lpstr>
      <vt:lpstr>Symbol</vt:lpstr>
      <vt:lpstr>Times New Roman</vt:lpstr>
      <vt:lpstr>Office Theme</vt:lpstr>
      <vt:lpstr>Cyber Security</vt:lpstr>
      <vt:lpstr>PowerPoint Presentation</vt:lpstr>
      <vt:lpstr>ILO’s</vt:lpstr>
      <vt:lpstr>Cyber security definitions</vt:lpstr>
      <vt:lpstr>The main threats</vt:lpstr>
      <vt:lpstr>The main threats</vt:lpstr>
      <vt:lpstr>The main threats</vt:lpstr>
      <vt:lpstr>Weak and default passwords</vt:lpstr>
      <vt:lpstr>Weak and default passwords</vt:lpstr>
      <vt:lpstr>Weak and default passwords</vt:lpstr>
      <vt:lpstr>Weak and default passwords</vt:lpstr>
      <vt:lpstr>Misconfigured access rights</vt:lpstr>
      <vt:lpstr>Removable media</vt:lpstr>
      <vt:lpstr>Unpatched and/or outdated software</vt:lpstr>
      <vt:lpstr>Unpatched and/or outdated software.</vt:lpstr>
      <vt:lpstr>Testing security – Penetration testing</vt:lpstr>
      <vt:lpstr>Exercises</vt:lpstr>
      <vt:lpstr>ILO’s</vt:lpstr>
      <vt:lpstr>PowerPoint Presentation</vt:lpstr>
      <vt:lpstr>ILO’s</vt:lpstr>
      <vt:lpstr>Social engineering</vt:lpstr>
      <vt:lpstr>Blagging</vt:lpstr>
      <vt:lpstr>Blagging</vt:lpstr>
      <vt:lpstr>Pharming</vt:lpstr>
      <vt:lpstr>Pharming</vt:lpstr>
      <vt:lpstr>Shouldering</vt:lpstr>
      <vt:lpstr>Shouldering</vt:lpstr>
      <vt:lpstr>Phishing</vt:lpstr>
      <vt:lpstr>Phishing</vt:lpstr>
      <vt:lpstr>Exercises</vt:lpstr>
      <vt:lpstr>ILO’s</vt:lpstr>
      <vt:lpstr>PowerPoint Presentation</vt:lpstr>
      <vt:lpstr>ILO’s</vt:lpstr>
      <vt:lpstr>Malware</vt:lpstr>
      <vt:lpstr>Virus</vt:lpstr>
      <vt:lpstr>Trojan</vt:lpstr>
      <vt:lpstr>Spyware</vt:lpstr>
      <vt:lpstr>Adware</vt:lpstr>
      <vt:lpstr>Exercises</vt:lpstr>
      <vt:lpstr>ILO’s</vt:lpstr>
      <vt:lpstr>PowerPoint Presentation</vt:lpstr>
      <vt:lpstr>ILO’s</vt:lpstr>
      <vt:lpstr>Security measures</vt:lpstr>
      <vt:lpstr>Biometric measures</vt:lpstr>
      <vt:lpstr>Biometric measures</vt:lpstr>
      <vt:lpstr>Password systems</vt:lpstr>
      <vt:lpstr>Password systems</vt:lpstr>
      <vt:lpstr>CAPTCHA</vt:lpstr>
      <vt:lpstr>CAPTCHA</vt:lpstr>
      <vt:lpstr>Email confirmations</vt:lpstr>
      <vt:lpstr>Automatic software updates</vt:lpstr>
      <vt:lpstr>Exercises</vt:lpstr>
      <vt:lpstr>ILO’s</vt:lpstr>
      <vt:lpstr>Bonus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Harry Chown</dc:creator>
  <cp:lastModifiedBy>Harry Chown</cp:lastModifiedBy>
  <cp:revision>23</cp:revision>
  <dcterms:created xsi:type="dcterms:W3CDTF">2023-04-19T07:37:01Z</dcterms:created>
  <dcterms:modified xsi:type="dcterms:W3CDTF">2023-04-20T08:41:25Z</dcterms:modified>
</cp:coreProperties>
</file>